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7"/>
  </p:notesMasterIdLst>
  <p:sldIdLst>
    <p:sldId id="419" r:id="rId3"/>
    <p:sldId id="420" r:id="rId4"/>
    <p:sldId id="489" r:id="rId5"/>
    <p:sldId id="492" r:id="rId6"/>
    <p:sldId id="494" r:id="rId7"/>
    <p:sldId id="427" r:id="rId8"/>
    <p:sldId id="444" r:id="rId9"/>
    <p:sldId id="432" r:id="rId10"/>
    <p:sldId id="433" r:id="rId11"/>
    <p:sldId id="446" r:id="rId12"/>
    <p:sldId id="495" r:id="rId13"/>
    <p:sldId id="496" r:id="rId14"/>
    <p:sldId id="497" r:id="rId15"/>
    <p:sldId id="457" r:id="rId16"/>
    <p:sldId id="436" r:id="rId17"/>
    <p:sldId id="448" r:id="rId18"/>
    <p:sldId id="472" r:id="rId19"/>
    <p:sldId id="473" r:id="rId20"/>
    <p:sldId id="438" r:id="rId21"/>
    <p:sldId id="439" r:id="rId22"/>
    <p:sldId id="498" r:id="rId23"/>
    <p:sldId id="499" r:id="rId24"/>
    <p:sldId id="440" r:id="rId25"/>
    <p:sldId id="416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F"/>
    <a:srgbClr val="FF0000"/>
    <a:srgbClr val="FFFF66"/>
    <a:srgbClr val="E4DF21"/>
    <a:srgbClr val="C8D927"/>
    <a:srgbClr val="FF0066"/>
    <a:srgbClr val="FF6699"/>
    <a:srgbClr val="FF3399"/>
    <a:srgbClr val="000000"/>
    <a:srgbClr val="DEEC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15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0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audio" Target="../media/audio1.wav"/><Relationship Id="rId7" Type="http://schemas.openxmlformats.org/officeDocument/2006/relationships/slide" Target="slide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3.xml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slide" Target="slide10.xml"/><Relationship Id="rId7" Type="http://schemas.openxmlformats.org/officeDocument/2006/relationships/image" Target="../media/image24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slide" Target="slide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5" Type="http://schemas.openxmlformats.org/officeDocument/2006/relationships/slide" Target="slide1.xml"/><Relationship Id="rId4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12.jpeg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14282" y="1071546"/>
            <a:ext cx="871540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>
                <a:latin typeface="宋体" panose="02010600030101010101" pitchFamily="2" charset="-122"/>
              </a:rPr>
              <a:t>7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 小数的初步认识 </a:t>
            </a:r>
            <a:endParaRPr lang="en-US" altLang="zh-CN" sz="5400" dirty="0" smtClean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05450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57158" y="2143116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简单的小数加、减法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14414" y="3214686"/>
            <a:ext cx="66437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5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2</a:t>
            </a:r>
            <a:r>
              <a:rPr lang="zh-CN" altLang="en-US" sz="5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解决问题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8"/>
          <p:cNvGrpSpPr/>
          <p:nvPr/>
        </p:nvGrpSpPr>
        <p:grpSpPr bwMode="auto">
          <a:xfrm>
            <a:off x="3643306" y="71414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1000100" y="843961"/>
            <a:ext cx="5429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99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71472" y="3929066"/>
            <a:ext cx="81439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）哪种玩具最贵？最贵的比最便宜的玩具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  贵多少钱？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1714480" y="4929198"/>
            <a:ext cx="36968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7.1-0.8=6.3(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　</a:t>
            </a:r>
            <a:endParaRPr lang="zh-CN" altLang="en-US" sz="32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785786" y="5558869"/>
            <a:ext cx="81439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答：机器人最贵，最贵的比最便宜的玩具贵</a:t>
            </a:r>
            <a:r>
              <a:rPr lang="en-US" altLang="zh-CN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6.3</a:t>
            </a: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元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。</a:t>
            </a:r>
          </a:p>
        </p:txBody>
      </p:sp>
      <p:grpSp>
        <p:nvGrpSpPr>
          <p:cNvPr id="118" name="组合 117"/>
          <p:cNvGrpSpPr/>
          <p:nvPr/>
        </p:nvGrpSpPr>
        <p:grpSpPr>
          <a:xfrm>
            <a:off x="571472" y="1285860"/>
            <a:ext cx="7664803" cy="2738450"/>
            <a:chOff x="571472" y="1071546"/>
            <a:chExt cx="7664803" cy="2738450"/>
          </a:xfrm>
        </p:grpSpPr>
        <p:grpSp>
          <p:nvGrpSpPr>
            <p:cNvPr id="98" name="组合 97"/>
            <p:cNvGrpSpPr/>
            <p:nvPr/>
          </p:nvGrpSpPr>
          <p:grpSpPr>
            <a:xfrm>
              <a:off x="928662" y="1142984"/>
              <a:ext cx="7307613" cy="2667012"/>
              <a:chOff x="1071538" y="1285860"/>
              <a:chExt cx="7307613" cy="2667012"/>
            </a:xfrm>
          </p:grpSpPr>
          <p:pic>
            <p:nvPicPr>
              <p:cNvPr id="76" name="图片 75" descr="1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71538" y="1285860"/>
                <a:ext cx="7307613" cy="2667012"/>
              </a:xfrm>
              <a:prstGeom prst="rect">
                <a:avLst/>
              </a:prstGeom>
            </p:spPr>
          </p:pic>
          <p:sp>
            <p:nvSpPr>
              <p:cNvPr id="88" name="圆角矩形 87"/>
              <p:cNvSpPr/>
              <p:nvPr/>
            </p:nvSpPr>
            <p:spPr>
              <a:xfrm>
                <a:off x="2071670" y="2071678"/>
                <a:ext cx="785818" cy="357190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dirty="0" smtClean="0">
                    <a:latin typeface="华文楷体" pitchFamily="2" charset="-122"/>
                    <a:ea typeface="华文楷体" pitchFamily="2" charset="-122"/>
                  </a:rPr>
                  <a:t>2.8</a:t>
                </a:r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元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91" name="圆角矩形 90"/>
              <p:cNvSpPr/>
              <p:nvPr/>
            </p:nvSpPr>
            <p:spPr>
              <a:xfrm>
                <a:off x="4143372" y="2000240"/>
                <a:ext cx="785818" cy="357190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dirty="0" smtClean="0">
                    <a:latin typeface="华文楷体" pitchFamily="2" charset="-122"/>
                    <a:ea typeface="华文楷体" pitchFamily="2" charset="-122"/>
                  </a:rPr>
                  <a:t>6.2</a:t>
                </a:r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元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92" name="圆角矩形 91"/>
              <p:cNvSpPr/>
              <p:nvPr/>
            </p:nvSpPr>
            <p:spPr>
              <a:xfrm>
                <a:off x="5715008" y="2071678"/>
                <a:ext cx="785818" cy="357190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dirty="0" smtClean="0">
                    <a:latin typeface="华文楷体" pitchFamily="2" charset="-122"/>
                    <a:ea typeface="华文楷体" pitchFamily="2" charset="-122"/>
                  </a:rPr>
                  <a:t>0.8</a:t>
                </a:r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元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93" name="圆角矩形 92"/>
              <p:cNvSpPr/>
              <p:nvPr/>
            </p:nvSpPr>
            <p:spPr>
              <a:xfrm>
                <a:off x="7500958" y="2000240"/>
                <a:ext cx="785818" cy="357190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dirty="0" smtClean="0">
                    <a:latin typeface="华文楷体" pitchFamily="2" charset="-122"/>
                    <a:ea typeface="华文楷体" pitchFamily="2" charset="-122"/>
                  </a:rPr>
                  <a:t>5.5</a:t>
                </a:r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元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94" name="圆角矩形 93"/>
              <p:cNvSpPr/>
              <p:nvPr/>
            </p:nvSpPr>
            <p:spPr>
              <a:xfrm>
                <a:off x="2071670" y="3429000"/>
                <a:ext cx="785818" cy="357190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dirty="0" smtClean="0">
                    <a:latin typeface="华文楷体" pitchFamily="2" charset="-122"/>
                    <a:ea typeface="华文楷体" pitchFamily="2" charset="-122"/>
                  </a:rPr>
                  <a:t>3.7</a:t>
                </a:r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元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4071934" y="3429000"/>
                <a:ext cx="785818" cy="357190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dirty="0" smtClean="0">
                    <a:latin typeface="华文楷体" pitchFamily="2" charset="-122"/>
                    <a:ea typeface="华文楷体" pitchFamily="2" charset="-122"/>
                  </a:rPr>
                  <a:t>4.3</a:t>
                </a:r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元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96" name="圆角矩形 95"/>
              <p:cNvSpPr/>
              <p:nvPr/>
            </p:nvSpPr>
            <p:spPr>
              <a:xfrm>
                <a:off x="5715008" y="3429000"/>
                <a:ext cx="785818" cy="357190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dirty="0" smtClean="0">
                    <a:latin typeface="华文楷体" pitchFamily="2" charset="-122"/>
                    <a:ea typeface="华文楷体" pitchFamily="2" charset="-122"/>
                  </a:rPr>
                  <a:t>7.1</a:t>
                </a:r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元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97" name="圆角矩形 96"/>
              <p:cNvSpPr/>
              <p:nvPr/>
            </p:nvSpPr>
            <p:spPr>
              <a:xfrm>
                <a:off x="7500958" y="3429000"/>
                <a:ext cx="785818" cy="357190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dirty="0" smtClean="0">
                    <a:latin typeface="华文楷体" pitchFamily="2" charset="-122"/>
                    <a:ea typeface="华文楷体" pitchFamily="2" charset="-122"/>
                  </a:rPr>
                  <a:t>1.6</a:t>
                </a:r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元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117" name="矩形 116"/>
            <p:cNvSpPr/>
            <p:nvPr/>
          </p:nvSpPr>
          <p:spPr>
            <a:xfrm>
              <a:off x="571472" y="1071546"/>
              <a:ext cx="43152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6.</a:t>
              </a:r>
              <a:endParaRPr lang="zh-CN" altLang="en-US" sz="2800" dirty="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1214414" y="500042"/>
            <a:ext cx="5429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99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组合 97"/>
          <p:cNvGrpSpPr/>
          <p:nvPr/>
        </p:nvGrpSpPr>
        <p:grpSpPr>
          <a:xfrm>
            <a:off x="928662" y="1142984"/>
            <a:ext cx="7307613" cy="2667012"/>
            <a:chOff x="1071538" y="1285860"/>
            <a:chExt cx="7307613" cy="2667012"/>
          </a:xfrm>
        </p:grpSpPr>
        <p:pic>
          <p:nvPicPr>
            <p:cNvPr id="76" name="图片 75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1538" y="1285860"/>
              <a:ext cx="7307613" cy="2667012"/>
            </a:xfrm>
            <a:prstGeom prst="rect">
              <a:avLst/>
            </a:prstGeom>
          </p:spPr>
        </p:pic>
        <p:sp>
          <p:nvSpPr>
            <p:cNvPr id="88" name="圆角矩形 87"/>
            <p:cNvSpPr/>
            <p:nvPr/>
          </p:nvSpPr>
          <p:spPr>
            <a:xfrm>
              <a:off x="2071670" y="2071678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2.8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1" name="圆角矩形 90"/>
            <p:cNvSpPr/>
            <p:nvPr/>
          </p:nvSpPr>
          <p:spPr>
            <a:xfrm>
              <a:off x="4143372" y="2000240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6.2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" name="圆角矩形 91"/>
            <p:cNvSpPr/>
            <p:nvPr/>
          </p:nvSpPr>
          <p:spPr>
            <a:xfrm>
              <a:off x="5715008" y="2071678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0.8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3" name="圆角矩形 92"/>
            <p:cNvSpPr/>
            <p:nvPr/>
          </p:nvSpPr>
          <p:spPr>
            <a:xfrm>
              <a:off x="7500958" y="2000240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5.5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4" name="圆角矩形 93"/>
            <p:cNvSpPr/>
            <p:nvPr/>
          </p:nvSpPr>
          <p:spPr>
            <a:xfrm>
              <a:off x="2071670" y="3429000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3.7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4071934" y="3429000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4.3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5715008" y="3429000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7.1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7" name="圆角矩形 96"/>
            <p:cNvSpPr/>
            <p:nvPr/>
          </p:nvSpPr>
          <p:spPr>
            <a:xfrm>
              <a:off x="7500958" y="3429000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1.6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714348" y="3786190"/>
            <a:ext cx="8143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）挑选两个你喜欢的玩具，需要多少钱？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1000036" y="5000637"/>
            <a:ext cx="81439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答：我买一只玩具枪和一个魔方需要花</a:t>
            </a:r>
            <a:r>
              <a:rPr lang="en-US" altLang="zh-CN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9.9</a:t>
            </a: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元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（答案不唯一）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  </a:t>
            </a:r>
            <a:endParaRPr lang="en-US" altLang="zh-CN" sz="3200" dirty="0" smtClean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        </a:t>
            </a:r>
          </a:p>
        </p:txBody>
      </p:sp>
      <p:sp>
        <p:nvSpPr>
          <p:cNvPr id="19" name="矩形 18"/>
          <p:cNvSpPr/>
          <p:nvPr/>
        </p:nvSpPr>
        <p:spPr>
          <a:xfrm>
            <a:off x="1857356" y="4357694"/>
            <a:ext cx="29001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6.2+3.7=9.9(</a:t>
            </a: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元</a:t>
            </a:r>
            <a:r>
              <a:rPr lang="en-US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endParaRPr lang="zh-CN" altLang="en-US" sz="2800" dirty="0" smtClean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1472" y="1071546"/>
            <a:ext cx="431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6.</a:t>
            </a:r>
            <a:endParaRPr lang="zh-CN" altLang="en-US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1214414" y="500042"/>
            <a:ext cx="5429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99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97"/>
          <p:cNvGrpSpPr/>
          <p:nvPr/>
        </p:nvGrpSpPr>
        <p:grpSpPr>
          <a:xfrm>
            <a:off x="928662" y="1142984"/>
            <a:ext cx="7307613" cy="2667012"/>
            <a:chOff x="1071538" y="1285860"/>
            <a:chExt cx="7307613" cy="2667012"/>
          </a:xfrm>
        </p:grpSpPr>
        <p:pic>
          <p:nvPicPr>
            <p:cNvPr id="76" name="图片 75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1538" y="1285860"/>
              <a:ext cx="7307613" cy="2667012"/>
            </a:xfrm>
            <a:prstGeom prst="rect">
              <a:avLst/>
            </a:prstGeom>
          </p:spPr>
        </p:pic>
        <p:sp>
          <p:nvSpPr>
            <p:cNvPr id="88" name="圆角矩形 87"/>
            <p:cNvSpPr/>
            <p:nvPr/>
          </p:nvSpPr>
          <p:spPr>
            <a:xfrm>
              <a:off x="2071670" y="2071678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2.8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1" name="圆角矩形 90"/>
            <p:cNvSpPr/>
            <p:nvPr/>
          </p:nvSpPr>
          <p:spPr>
            <a:xfrm>
              <a:off x="4143372" y="2000240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6.2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" name="圆角矩形 91"/>
            <p:cNvSpPr/>
            <p:nvPr/>
          </p:nvSpPr>
          <p:spPr>
            <a:xfrm>
              <a:off x="5715008" y="2071678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0.8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3" name="圆角矩形 92"/>
            <p:cNvSpPr/>
            <p:nvPr/>
          </p:nvSpPr>
          <p:spPr>
            <a:xfrm>
              <a:off x="7500958" y="2000240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5.5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4" name="圆角矩形 93"/>
            <p:cNvSpPr/>
            <p:nvPr/>
          </p:nvSpPr>
          <p:spPr>
            <a:xfrm>
              <a:off x="2071670" y="3429000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3.7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4071934" y="3429000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4.3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5715008" y="3429000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7.1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7" name="圆角矩形 96"/>
            <p:cNvSpPr/>
            <p:nvPr/>
          </p:nvSpPr>
          <p:spPr>
            <a:xfrm>
              <a:off x="7500958" y="3429000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1.6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14348" y="3714752"/>
            <a:ext cx="8143932" cy="1147763"/>
            <a:chOff x="714348" y="3714752"/>
            <a:chExt cx="8143932" cy="1147763"/>
          </a:xfrm>
        </p:grpSpPr>
        <p:sp>
          <p:nvSpPr>
            <p:cNvPr id="99" name="TextBox 98"/>
            <p:cNvSpPr txBox="1"/>
            <p:nvPr/>
          </p:nvSpPr>
          <p:spPr>
            <a:xfrm>
              <a:off x="714348" y="3786190"/>
              <a:ext cx="8143932" cy="1076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（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）小东有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10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元钱，买了一个          后，还可以买哪两个玩具？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pic>
          <p:nvPicPr>
            <p:cNvPr id="16" name="图片 15" descr="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88" y="3714752"/>
              <a:ext cx="714380" cy="714379"/>
            </a:xfrm>
            <a:prstGeom prst="rect">
              <a:avLst/>
            </a:prstGeom>
          </p:spPr>
        </p:pic>
      </p:grpSp>
      <p:sp>
        <p:nvSpPr>
          <p:cNvPr id="18" name="矩形 17"/>
          <p:cNvSpPr/>
          <p:nvPr/>
        </p:nvSpPr>
        <p:spPr>
          <a:xfrm>
            <a:off x="571472" y="5715016"/>
            <a:ext cx="8572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答</a:t>
            </a:r>
            <a:r>
              <a:rPr lang="en-US" sz="28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8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还可以买</a:t>
            </a:r>
            <a:r>
              <a:rPr lang="en-US" sz="28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个铃铛和</a:t>
            </a:r>
            <a:r>
              <a:rPr lang="en-US" sz="28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个皮球。</a:t>
            </a:r>
            <a:r>
              <a:rPr lang="en-US" sz="2800" dirty="0" smtClean="0">
                <a:latin typeface="宋体" panose="02010600030101010101" pitchFamily="2" charset="-122"/>
              </a:rPr>
              <a:t>(</a:t>
            </a:r>
            <a:r>
              <a:rPr lang="zh-CN" altLang="en-US" sz="2800" dirty="0" smtClean="0">
                <a:latin typeface="宋体" panose="02010600030101010101" pitchFamily="2" charset="-122"/>
              </a:rPr>
              <a:t>答案不唯一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1472" y="5000636"/>
            <a:ext cx="81439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10-5.5=4.5(</a:t>
            </a:r>
            <a:r>
              <a:rPr lang="zh-CN" altLang="en-US" sz="28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元</a:t>
            </a:r>
            <a:r>
              <a:rPr lang="en-US" sz="28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　</a:t>
            </a:r>
            <a:r>
              <a:rPr lang="en-US" sz="28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2.8+1.6=4.4(</a:t>
            </a:r>
            <a:r>
              <a:rPr lang="zh-CN" altLang="en-US" sz="28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元</a:t>
            </a:r>
            <a:r>
              <a:rPr lang="en-US" sz="28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　</a:t>
            </a:r>
            <a:r>
              <a:rPr lang="en-US" sz="28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4.4</a:t>
            </a:r>
            <a:r>
              <a:rPr lang="zh-CN" altLang="en-US" sz="28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元</a:t>
            </a:r>
            <a:r>
              <a:rPr lang="en-US" sz="28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&lt;4.5</a:t>
            </a:r>
            <a:r>
              <a:rPr lang="zh-CN" altLang="en-US" sz="28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元</a:t>
            </a:r>
            <a:endParaRPr lang="en-US" altLang="zh-CN" sz="2800" dirty="0" smtClean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 lvl="0"/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endParaRPr lang="en-US" altLang="zh-CN" sz="2800" dirty="0" smtClean="0">
              <a:latin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1472" y="1071546"/>
            <a:ext cx="431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6.</a:t>
            </a:r>
            <a:endParaRPr lang="zh-CN" altLang="en-US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1214414" y="500042"/>
            <a:ext cx="5429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99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97"/>
          <p:cNvGrpSpPr/>
          <p:nvPr/>
        </p:nvGrpSpPr>
        <p:grpSpPr>
          <a:xfrm>
            <a:off x="928662" y="1000108"/>
            <a:ext cx="7307613" cy="2667012"/>
            <a:chOff x="1071538" y="1285860"/>
            <a:chExt cx="7307613" cy="2667012"/>
          </a:xfrm>
        </p:grpSpPr>
        <p:pic>
          <p:nvPicPr>
            <p:cNvPr id="76" name="图片 75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1538" y="1285860"/>
              <a:ext cx="7307613" cy="2667012"/>
            </a:xfrm>
            <a:prstGeom prst="rect">
              <a:avLst/>
            </a:prstGeom>
          </p:spPr>
        </p:pic>
        <p:sp>
          <p:nvSpPr>
            <p:cNvPr id="88" name="圆角矩形 87"/>
            <p:cNvSpPr/>
            <p:nvPr/>
          </p:nvSpPr>
          <p:spPr>
            <a:xfrm>
              <a:off x="2071670" y="2071678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2.8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1" name="圆角矩形 90"/>
            <p:cNvSpPr/>
            <p:nvPr/>
          </p:nvSpPr>
          <p:spPr>
            <a:xfrm>
              <a:off x="4143372" y="2000240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6.2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" name="圆角矩形 91"/>
            <p:cNvSpPr/>
            <p:nvPr/>
          </p:nvSpPr>
          <p:spPr>
            <a:xfrm>
              <a:off x="5715008" y="2071678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0.8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3" name="圆角矩形 92"/>
            <p:cNvSpPr/>
            <p:nvPr/>
          </p:nvSpPr>
          <p:spPr>
            <a:xfrm>
              <a:off x="7500958" y="2000240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5.5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4" name="圆角矩形 93"/>
            <p:cNvSpPr/>
            <p:nvPr/>
          </p:nvSpPr>
          <p:spPr>
            <a:xfrm>
              <a:off x="2071670" y="3429000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3.7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4071934" y="3429000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4.3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5715008" y="3429000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7.1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7" name="圆角矩形 96"/>
            <p:cNvSpPr/>
            <p:nvPr/>
          </p:nvSpPr>
          <p:spPr>
            <a:xfrm>
              <a:off x="7500958" y="3429000"/>
              <a:ext cx="785818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1.6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714348" y="3786190"/>
            <a:ext cx="8143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）你还能提出一个数学问题并解答吗？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1472" y="5500702"/>
            <a:ext cx="8572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答</a:t>
            </a:r>
            <a:r>
              <a:rPr lang="en-US" sz="28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买一个小熊和一个皮球</a:t>
            </a:r>
            <a:r>
              <a:rPr lang="en-US" altLang="zh-CN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5.9</a:t>
            </a: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元钱。</a:t>
            </a:r>
            <a:r>
              <a:rPr lang="en-US" sz="2800" dirty="0" smtClean="0">
                <a:latin typeface="宋体" panose="02010600030101010101" pitchFamily="2" charset="-122"/>
              </a:rPr>
              <a:t>(</a:t>
            </a:r>
            <a:r>
              <a:rPr lang="zh-CN" altLang="en-US" sz="2800" dirty="0" smtClean="0">
                <a:latin typeface="宋体" panose="02010600030101010101" pitchFamily="2" charset="-122"/>
              </a:rPr>
              <a:t>答案不唯一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85918" y="4357694"/>
            <a:ext cx="6572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买一个小熊和一个皮球多少钱</a:t>
            </a:r>
            <a:r>
              <a:rPr 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?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28794" y="4857760"/>
            <a:ext cx="29001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4.3+1.6=5.9(</a:t>
            </a: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元</a:t>
            </a:r>
            <a:r>
              <a:rPr lang="en-US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endParaRPr lang="zh-CN" altLang="en-US" sz="2800" dirty="0" smtClean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1472" y="1071546"/>
            <a:ext cx="431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6.</a:t>
            </a:r>
            <a:endParaRPr lang="zh-CN" altLang="en-US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>
          <a:xfrm>
            <a:off x="1500166" y="500042"/>
            <a:ext cx="5429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99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785786" y="4572008"/>
            <a:ext cx="78581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小丽从儿童乐园上车，要到光明街站下车。如果每两站间相距为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千米，小丽要付车费多少钱？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1" name="矩形 170"/>
          <p:cNvSpPr/>
          <p:nvPr/>
        </p:nvSpPr>
        <p:spPr>
          <a:xfrm>
            <a:off x="714348" y="5500702"/>
            <a:ext cx="32624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1+0.2+0.2=1.4(</a:t>
            </a: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元</a:t>
            </a:r>
            <a:r>
              <a:rPr 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72" name="矩形 171"/>
          <p:cNvSpPr/>
          <p:nvPr/>
        </p:nvSpPr>
        <p:spPr>
          <a:xfrm>
            <a:off x="4000496" y="5500702"/>
            <a:ext cx="4334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答：小丽要付车费</a:t>
            </a:r>
            <a:r>
              <a:rPr lang="en-US" altLang="zh-CN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1.4</a:t>
            </a: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元。</a:t>
            </a:r>
          </a:p>
        </p:txBody>
      </p:sp>
      <p:grpSp>
        <p:nvGrpSpPr>
          <p:cNvPr id="174" name="组合 173"/>
          <p:cNvGrpSpPr/>
          <p:nvPr/>
        </p:nvGrpSpPr>
        <p:grpSpPr>
          <a:xfrm>
            <a:off x="571472" y="1071546"/>
            <a:ext cx="7572428" cy="3459673"/>
            <a:chOff x="571472" y="1071546"/>
            <a:chExt cx="7572428" cy="3459673"/>
          </a:xfrm>
        </p:grpSpPr>
        <p:grpSp>
          <p:nvGrpSpPr>
            <p:cNvPr id="170" name="组合 169"/>
            <p:cNvGrpSpPr/>
            <p:nvPr/>
          </p:nvGrpSpPr>
          <p:grpSpPr>
            <a:xfrm>
              <a:off x="928662" y="1071547"/>
              <a:ext cx="7215238" cy="3459672"/>
              <a:chOff x="928662" y="1071546"/>
              <a:chExt cx="7072394" cy="3842276"/>
            </a:xfrm>
          </p:grpSpPr>
          <p:pic>
            <p:nvPicPr>
              <p:cNvPr id="79" name="图片 78" descr="1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71538" y="1071546"/>
                <a:ext cx="6690443" cy="3214710"/>
              </a:xfrm>
              <a:prstGeom prst="rect">
                <a:avLst/>
              </a:prstGeom>
            </p:spPr>
          </p:pic>
          <p:sp>
            <p:nvSpPr>
              <p:cNvPr id="119" name="圆角矩形标注 118"/>
              <p:cNvSpPr/>
              <p:nvPr/>
            </p:nvSpPr>
            <p:spPr>
              <a:xfrm>
                <a:off x="4214810" y="1071546"/>
                <a:ext cx="3643338" cy="3214710"/>
              </a:xfrm>
              <a:prstGeom prst="wedgeRoundRectCallout">
                <a:avLst>
                  <a:gd name="adj1" fmla="val -88036"/>
                  <a:gd name="adj2" fmla="val -16060"/>
                  <a:gd name="adj3" fmla="val 16667"/>
                </a:avLst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4214810" y="1571614"/>
                <a:ext cx="3786214" cy="1512868"/>
                <a:chOff x="3786182" y="5143512"/>
                <a:chExt cx="3786214" cy="1815415"/>
              </a:xfrm>
            </p:grpSpPr>
            <p:sp>
              <p:nvSpPr>
                <p:cNvPr id="80" name="矩形 79"/>
                <p:cNvSpPr/>
                <p:nvPr/>
              </p:nvSpPr>
              <p:spPr>
                <a:xfrm>
                  <a:off x="3786182" y="5143512"/>
                  <a:ext cx="3643338" cy="1800212"/>
                </a:xfrm>
                <a:prstGeom prst="rect">
                  <a:avLst/>
                </a:prstGeom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grpSp>
              <p:nvGrpSpPr>
                <p:cNvPr id="117" name="组合 116"/>
                <p:cNvGrpSpPr/>
                <p:nvPr/>
              </p:nvGrpSpPr>
              <p:grpSpPr>
                <a:xfrm>
                  <a:off x="3857620" y="5143512"/>
                  <a:ext cx="3714776" cy="1815415"/>
                  <a:chOff x="3857620" y="5143512"/>
                  <a:chExt cx="3714776" cy="1815415"/>
                </a:xfrm>
              </p:grpSpPr>
              <p:grpSp>
                <p:nvGrpSpPr>
                  <p:cNvPr id="83" name="组合 82"/>
                  <p:cNvGrpSpPr/>
                  <p:nvPr/>
                </p:nvGrpSpPr>
                <p:grpSpPr>
                  <a:xfrm>
                    <a:off x="3857620" y="5143512"/>
                    <a:ext cx="500066" cy="1434408"/>
                    <a:chOff x="3786182" y="5143512"/>
                    <a:chExt cx="500066" cy="1434408"/>
                  </a:xfrm>
                </p:grpSpPr>
                <p:sp>
                  <p:nvSpPr>
                    <p:cNvPr id="81" name="TextBox 80"/>
                    <p:cNvSpPr txBox="1"/>
                    <p:nvPr/>
                  </p:nvSpPr>
                  <p:spPr>
                    <a:xfrm>
                      <a:off x="3786182" y="5500702"/>
                      <a:ext cx="500066" cy="107721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儿童乐园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82" name="TextBox 81"/>
                    <p:cNvSpPr txBox="1"/>
                    <p:nvPr/>
                  </p:nvSpPr>
                  <p:spPr>
                    <a:xfrm>
                      <a:off x="3857620" y="5143512"/>
                      <a:ext cx="285752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1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84" name="组合 83"/>
                  <p:cNvGrpSpPr/>
                  <p:nvPr/>
                </p:nvGrpSpPr>
                <p:grpSpPr>
                  <a:xfrm>
                    <a:off x="4143372" y="5143512"/>
                    <a:ext cx="500066" cy="1188187"/>
                    <a:chOff x="3786182" y="5143512"/>
                    <a:chExt cx="500066" cy="1188187"/>
                  </a:xfrm>
                </p:grpSpPr>
                <p:sp>
                  <p:nvSpPr>
                    <p:cNvPr id="85" name="TextBox 84"/>
                    <p:cNvSpPr txBox="1"/>
                    <p:nvPr/>
                  </p:nvSpPr>
                  <p:spPr>
                    <a:xfrm>
                      <a:off x="3786182" y="5500702"/>
                      <a:ext cx="500066" cy="83099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平安</a:t>
                      </a:r>
                      <a:endParaRPr lang="en-US" altLang="zh-CN" sz="1600" dirty="0" smtClean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里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86" name="TextBox 85"/>
                    <p:cNvSpPr txBox="1"/>
                    <p:nvPr/>
                  </p:nvSpPr>
                  <p:spPr>
                    <a:xfrm>
                      <a:off x="3857620" y="5143512"/>
                      <a:ext cx="285752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2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87" name="组合 86"/>
                  <p:cNvGrpSpPr/>
                  <p:nvPr/>
                </p:nvGrpSpPr>
                <p:grpSpPr>
                  <a:xfrm>
                    <a:off x="4429124" y="5143512"/>
                    <a:ext cx="500066" cy="1434408"/>
                    <a:chOff x="3786182" y="5143512"/>
                    <a:chExt cx="500066" cy="1434408"/>
                  </a:xfrm>
                </p:grpSpPr>
                <p:sp>
                  <p:nvSpPr>
                    <p:cNvPr id="88" name="TextBox 87"/>
                    <p:cNvSpPr txBox="1"/>
                    <p:nvPr/>
                  </p:nvSpPr>
                  <p:spPr>
                    <a:xfrm>
                      <a:off x="3786182" y="5500702"/>
                      <a:ext cx="500066" cy="107721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市少年宫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89" name="TextBox 88"/>
                    <p:cNvSpPr txBox="1"/>
                    <p:nvPr/>
                  </p:nvSpPr>
                  <p:spPr>
                    <a:xfrm>
                      <a:off x="3857620" y="5143512"/>
                      <a:ext cx="285752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3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90" name="组合 89"/>
                  <p:cNvGrpSpPr/>
                  <p:nvPr/>
                </p:nvGrpSpPr>
                <p:grpSpPr>
                  <a:xfrm>
                    <a:off x="4714876" y="5143512"/>
                    <a:ext cx="500066" cy="1434408"/>
                    <a:chOff x="3786182" y="5143512"/>
                    <a:chExt cx="500066" cy="1434408"/>
                  </a:xfrm>
                </p:grpSpPr>
                <p:sp>
                  <p:nvSpPr>
                    <p:cNvPr id="91" name="TextBox 90"/>
                    <p:cNvSpPr txBox="1"/>
                    <p:nvPr/>
                  </p:nvSpPr>
                  <p:spPr>
                    <a:xfrm>
                      <a:off x="3786182" y="5500702"/>
                      <a:ext cx="500066" cy="107721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青年大街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92" name="TextBox 91"/>
                    <p:cNvSpPr txBox="1"/>
                    <p:nvPr/>
                  </p:nvSpPr>
                  <p:spPr>
                    <a:xfrm>
                      <a:off x="3857620" y="5143512"/>
                      <a:ext cx="285752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4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93" name="组合 92"/>
                  <p:cNvGrpSpPr/>
                  <p:nvPr/>
                </p:nvGrpSpPr>
                <p:grpSpPr>
                  <a:xfrm>
                    <a:off x="5000628" y="5143512"/>
                    <a:ext cx="500066" cy="1188187"/>
                    <a:chOff x="3786182" y="5143512"/>
                    <a:chExt cx="500066" cy="1188187"/>
                  </a:xfrm>
                </p:grpSpPr>
                <p:sp>
                  <p:nvSpPr>
                    <p:cNvPr id="94" name="TextBox 93"/>
                    <p:cNvSpPr txBox="1"/>
                    <p:nvPr/>
                  </p:nvSpPr>
                  <p:spPr>
                    <a:xfrm>
                      <a:off x="3786182" y="5500702"/>
                      <a:ext cx="500066" cy="83099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动物园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95" name="TextBox 94"/>
                    <p:cNvSpPr txBox="1"/>
                    <p:nvPr/>
                  </p:nvSpPr>
                  <p:spPr>
                    <a:xfrm>
                      <a:off x="3857620" y="5143512"/>
                      <a:ext cx="285752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5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96" name="组合 95"/>
                  <p:cNvGrpSpPr/>
                  <p:nvPr/>
                </p:nvGrpSpPr>
                <p:grpSpPr>
                  <a:xfrm>
                    <a:off x="5286380" y="5143512"/>
                    <a:ext cx="500066" cy="1434408"/>
                    <a:chOff x="3786182" y="5143512"/>
                    <a:chExt cx="500066" cy="1434408"/>
                  </a:xfrm>
                </p:grpSpPr>
                <p:sp>
                  <p:nvSpPr>
                    <p:cNvPr id="97" name="TextBox 96"/>
                    <p:cNvSpPr txBox="1"/>
                    <p:nvPr/>
                  </p:nvSpPr>
                  <p:spPr>
                    <a:xfrm>
                      <a:off x="3786182" y="5500702"/>
                      <a:ext cx="500066" cy="107721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和平广场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98" name="TextBox 97"/>
                    <p:cNvSpPr txBox="1"/>
                    <p:nvPr/>
                  </p:nvSpPr>
                  <p:spPr>
                    <a:xfrm>
                      <a:off x="3857620" y="5143512"/>
                      <a:ext cx="285752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6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99" name="组合 98"/>
                  <p:cNvGrpSpPr/>
                  <p:nvPr/>
                </p:nvGrpSpPr>
                <p:grpSpPr>
                  <a:xfrm>
                    <a:off x="5572132" y="5143512"/>
                    <a:ext cx="500066" cy="1188187"/>
                    <a:chOff x="3786182" y="5143512"/>
                    <a:chExt cx="500066" cy="1188187"/>
                  </a:xfrm>
                </p:grpSpPr>
                <p:sp>
                  <p:nvSpPr>
                    <p:cNvPr id="100" name="TextBox 99"/>
                    <p:cNvSpPr txBox="1"/>
                    <p:nvPr/>
                  </p:nvSpPr>
                  <p:spPr>
                    <a:xfrm>
                      <a:off x="3786182" y="5500702"/>
                      <a:ext cx="500066" cy="83099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展览馆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101" name="TextBox 100"/>
                    <p:cNvSpPr txBox="1"/>
                    <p:nvPr/>
                  </p:nvSpPr>
                  <p:spPr>
                    <a:xfrm>
                      <a:off x="3857620" y="5143512"/>
                      <a:ext cx="285752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7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102" name="组合 101"/>
                  <p:cNvGrpSpPr/>
                  <p:nvPr/>
                </p:nvGrpSpPr>
                <p:grpSpPr>
                  <a:xfrm>
                    <a:off x="5857884" y="5143512"/>
                    <a:ext cx="500066" cy="1188187"/>
                    <a:chOff x="3786182" y="5143512"/>
                    <a:chExt cx="500066" cy="1188187"/>
                  </a:xfrm>
                </p:grpSpPr>
                <p:sp>
                  <p:nvSpPr>
                    <p:cNvPr id="103" name="TextBox 102"/>
                    <p:cNvSpPr txBox="1"/>
                    <p:nvPr/>
                  </p:nvSpPr>
                  <p:spPr>
                    <a:xfrm>
                      <a:off x="3786182" y="5500702"/>
                      <a:ext cx="500066" cy="83099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展览路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104" name="TextBox 103"/>
                    <p:cNvSpPr txBox="1"/>
                    <p:nvPr/>
                  </p:nvSpPr>
                  <p:spPr>
                    <a:xfrm>
                      <a:off x="3857620" y="5143512"/>
                      <a:ext cx="285752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8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105" name="组合 104"/>
                  <p:cNvGrpSpPr/>
                  <p:nvPr/>
                </p:nvGrpSpPr>
                <p:grpSpPr>
                  <a:xfrm>
                    <a:off x="6143636" y="5143512"/>
                    <a:ext cx="500066" cy="1434408"/>
                    <a:chOff x="3786182" y="5143512"/>
                    <a:chExt cx="500066" cy="1434408"/>
                  </a:xfrm>
                </p:grpSpPr>
                <p:sp>
                  <p:nvSpPr>
                    <p:cNvPr id="106" name="TextBox 105"/>
                    <p:cNvSpPr txBox="1"/>
                    <p:nvPr/>
                  </p:nvSpPr>
                  <p:spPr>
                    <a:xfrm>
                      <a:off x="3786182" y="5500702"/>
                      <a:ext cx="500066" cy="107721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体育大学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107" name="TextBox 106"/>
                    <p:cNvSpPr txBox="1"/>
                    <p:nvPr/>
                  </p:nvSpPr>
                  <p:spPr>
                    <a:xfrm>
                      <a:off x="3857620" y="5143512"/>
                      <a:ext cx="285752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9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108" name="组合 107"/>
                  <p:cNvGrpSpPr/>
                  <p:nvPr/>
                </p:nvGrpSpPr>
                <p:grpSpPr>
                  <a:xfrm>
                    <a:off x="6500826" y="5143512"/>
                    <a:ext cx="500066" cy="1434408"/>
                    <a:chOff x="3857620" y="5143512"/>
                    <a:chExt cx="500066" cy="1434408"/>
                  </a:xfrm>
                </p:grpSpPr>
                <p:sp>
                  <p:nvSpPr>
                    <p:cNvPr id="109" name="TextBox 108"/>
                    <p:cNvSpPr txBox="1"/>
                    <p:nvPr/>
                  </p:nvSpPr>
                  <p:spPr>
                    <a:xfrm>
                      <a:off x="3857620" y="5500702"/>
                      <a:ext cx="500066" cy="107721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市体育场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110" name="TextBox 109"/>
                    <p:cNvSpPr txBox="1"/>
                    <p:nvPr/>
                  </p:nvSpPr>
                  <p:spPr>
                    <a:xfrm>
                      <a:off x="3857620" y="5143512"/>
                      <a:ext cx="428628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10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6786578" y="5143512"/>
                    <a:ext cx="515655" cy="1815415"/>
                    <a:chOff x="3857620" y="5143512"/>
                    <a:chExt cx="515655" cy="1815415"/>
                  </a:xfrm>
                </p:grpSpPr>
                <p:sp>
                  <p:nvSpPr>
                    <p:cNvPr id="112" name="TextBox 111"/>
                    <p:cNvSpPr txBox="1"/>
                    <p:nvPr/>
                  </p:nvSpPr>
                  <p:spPr>
                    <a:xfrm>
                      <a:off x="3873209" y="5400280"/>
                      <a:ext cx="500066" cy="155864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工人文化宫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113" name="TextBox 112"/>
                    <p:cNvSpPr txBox="1"/>
                    <p:nvPr/>
                  </p:nvSpPr>
                  <p:spPr>
                    <a:xfrm>
                      <a:off x="3857620" y="5143512"/>
                      <a:ext cx="428628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11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114" name="组合 113"/>
                  <p:cNvGrpSpPr/>
                  <p:nvPr/>
                </p:nvGrpSpPr>
                <p:grpSpPr>
                  <a:xfrm>
                    <a:off x="7072330" y="5143512"/>
                    <a:ext cx="500066" cy="1434408"/>
                    <a:chOff x="3857620" y="5143512"/>
                    <a:chExt cx="500066" cy="1434408"/>
                  </a:xfrm>
                </p:grpSpPr>
                <p:sp>
                  <p:nvSpPr>
                    <p:cNvPr id="115" name="TextBox 114"/>
                    <p:cNvSpPr txBox="1"/>
                    <p:nvPr/>
                  </p:nvSpPr>
                  <p:spPr>
                    <a:xfrm>
                      <a:off x="3857620" y="5500702"/>
                      <a:ext cx="500066" cy="107721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儿童医院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116" name="TextBox 115"/>
                    <p:cNvSpPr txBox="1"/>
                    <p:nvPr/>
                  </p:nvSpPr>
                  <p:spPr>
                    <a:xfrm>
                      <a:off x="3857620" y="5143512"/>
                      <a:ext cx="428628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12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</p:grpSp>
          </p:grpSp>
          <p:grpSp>
            <p:nvGrpSpPr>
              <p:cNvPr id="122" name="组合 121"/>
              <p:cNvGrpSpPr/>
              <p:nvPr/>
            </p:nvGrpSpPr>
            <p:grpSpPr>
              <a:xfrm>
                <a:off x="4500562" y="1142984"/>
                <a:ext cx="3286148" cy="428628"/>
                <a:chOff x="4500562" y="1285860"/>
                <a:chExt cx="3286148" cy="428628"/>
              </a:xfrm>
            </p:grpSpPr>
            <p:sp>
              <p:nvSpPr>
                <p:cNvPr id="120" name="矩形 119"/>
                <p:cNvSpPr/>
                <p:nvPr/>
              </p:nvSpPr>
              <p:spPr>
                <a:xfrm>
                  <a:off x="4500562" y="1285860"/>
                  <a:ext cx="714380" cy="428628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 smtClean="0"/>
                    <a:t>1</a:t>
                  </a:r>
                  <a:endParaRPr lang="zh-CN" altLang="en-US" sz="3600" dirty="0"/>
                </a:p>
              </p:txBody>
            </p:sp>
            <p:sp>
              <p:nvSpPr>
                <p:cNvPr id="121" name="TextBox 120"/>
                <p:cNvSpPr txBox="1"/>
                <p:nvPr/>
              </p:nvSpPr>
              <p:spPr>
                <a:xfrm>
                  <a:off x="5214942" y="1285860"/>
                  <a:ext cx="257176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dirty="0" smtClean="0">
                      <a:latin typeface="华文楷体" pitchFamily="2" charset="-122"/>
                      <a:ea typeface="华文楷体" pitchFamily="2" charset="-122"/>
                    </a:rPr>
                    <a:t>儿童乐园</a:t>
                  </a:r>
                  <a:r>
                    <a:rPr lang="en-US" altLang="zh-CN" sz="2000" dirty="0" smtClean="0">
                      <a:latin typeface="华文楷体" pitchFamily="2" charset="-122"/>
                      <a:ea typeface="华文楷体" pitchFamily="2" charset="-122"/>
                    </a:rPr>
                    <a:t>—</a:t>
                  </a:r>
                  <a:r>
                    <a:rPr lang="zh-CN" altLang="en-US" sz="2000" dirty="0" smtClean="0">
                      <a:latin typeface="华文楷体" pitchFamily="2" charset="-122"/>
                      <a:ea typeface="华文楷体" pitchFamily="2" charset="-122"/>
                    </a:rPr>
                    <a:t>省博物馆</a:t>
                  </a:r>
                  <a:endParaRPr lang="zh-CN" altLang="en-US" sz="2000" dirty="0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</p:grpSp>
          <p:grpSp>
            <p:nvGrpSpPr>
              <p:cNvPr id="123" name="组合 122"/>
              <p:cNvGrpSpPr/>
              <p:nvPr/>
            </p:nvGrpSpPr>
            <p:grpSpPr>
              <a:xfrm>
                <a:off x="4214810" y="3143248"/>
                <a:ext cx="3786214" cy="1714512"/>
                <a:chOff x="3786182" y="5143512"/>
                <a:chExt cx="3786214" cy="2057385"/>
              </a:xfrm>
            </p:grpSpPr>
            <p:sp>
              <p:nvSpPr>
                <p:cNvPr id="124" name="矩形 123"/>
                <p:cNvSpPr/>
                <p:nvPr/>
              </p:nvSpPr>
              <p:spPr>
                <a:xfrm>
                  <a:off x="3786182" y="5143512"/>
                  <a:ext cx="3643338" cy="2057385"/>
                </a:xfrm>
                <a:prstGeom prst="rect">
                  <a:avLst/>
                </a:prstGeom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grpSp>
              <p:nvGrpSpPr>
                <p:cNvPr id="125" name="组合 116"/>
                <p:cNvGrpSpPr/>
                <p:nvPr/>
              </p:nvGrpSpPr>
              <p:grpSpPr>
                <a:xfrm>
                  <a:off x="3857620" y="5143512"/>
                  <a:ext cx="3714776" cy="1683692"/>
                  <a:chOff x="3857620" y="5143512"/>
                  <a:chExt cx="3714776" cy="1683692"/>
                </a:xfrm>
              </p:grpSpPr>
              <p:grpSp>
                <p:nvGrpSpPr>
                  <p:cNvPr id="126" name="组合 82"/>
                  <p:cNvGrpSpPr/>
                  <p:nvPr/>
                </p:nvGrpSpPr>
                <p:grpSpPr>
                  <a:xfrm>
                    <a:off x="3857620" y="5143512"/>
                    <a:ext cx="500066" cy="1354374"/>
                    <a:chOff x="3786182" y="5143512"/>
                    <a:chExt cx="500066" cy="1354374"/>
                  </a:xfrm>
                </p:grpSpPr>
                <p:sp>
                  <p:nvSpPr>
                    <p:cNvPr id="160" name="TextBox 159"/>
                    <p:cNvSpPr txBox="1"/>
                    <p:nvPr/>
                  </p:nvSpPr>
                  <p:spPr>
                    <a:xfrm>
                      <a:off x="3786182" y="5500703"/>
                      <a:ext cx="500066" cy="997183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光明街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161" name="TextBox 160"/>
                    <p:cNvSpPr txBox="1"/>
                    <p:nvPr/>
                  </p:nvSpPr>
                  <p:spPr>
                    <a:xfrm>
                      <a:off x="3786182" y="5143512"/>
                      <a:ext cx="500066" cy="48012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13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127" name="组合 83"/>
                  <p:cNvGrpSpPr/>
                  <p:nvPr/>
                </p:nvGrpSpPr>
                <p:grpSpPr>
                  <a:xfrm>
                    <a:off x="4143372" y="5143512"/>
                    <a:ext cx="500066" cy="1354374"/>
                    <a:chOff x="3786182" y="5143512"/>
                    <a:chExt cx="500066" cy="1354374"/>
                  </a:xfrm>
                </p:grpSpPr>
                <p:sp>
                  <p:nvSpPr>
                    <p:cNvPr id="158" name="TextBox 157"/>
                    <p:cNvSpPr txBox="1"/>
                    <p:nvPr/>
                  </p:nvSpPr>
                  <p:spPr>
                    <a:xfrm>
                      <a:off x="3786182" y="5500703"/>
                      <a:ext cx="500066" cy="997183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游泳馆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159" name="TextBox 158"/>
                    <p:cNvSpPr txBox="1"/>
                    <p:nvPr/>
                  </p:nvSpPr>
                  <p:spPr>
                    <a:xfrm>
                      <a:off x="3786182" y="5143512"/>
                      <a:ext cx="500066" cy="48012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14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128" name="组合 86"/>
                  <p:cNvGrpSpPr/>
                  <p:nvPr/>
                </p:nvGrpSpPr>
                <p:grpSpPr>
                  <a:xfrm>
                    <a:off x="4429124" y="5143512"/>
                    <a:ext cx="500066" cy="1354374"/>
                    <a:chOff x="3786182" y="5143512"/>
                    <a:chExt cx="500066" cy="1354374"/>
                  </a:xfrm>
                </p:grpSpPr>
                <p:sp>
                  <p:nvSpPr>
                    <p:cNvPr id="156" name="TextBox 155"/>
                    <p:cNvSpPr txBox="1"/>
                    <p:nvPr/>
                  </p:nvSpPr>
                  <p:spPr>
                    <a:xfrm>
                      <a:off x="3786182" y="5500703"/>
                      <a:ext cx="500066" cy="997183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迎宾路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157" name="TextBox 156"/>
                    <p:cNvSpPr txBox="1"/>
                    <p:nvPr/>
                  </p:nvSpPr>
                  <p:spPr>
                    <a:xfrm>
                      <a:off x="3786182" y="5143512"/>
                      <a:ext cx="500066" cy="48012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15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129" name="组合 89"/>
                  <p:cNvGrpSpPr/>
                  <p:nvPr/>
                </p:nvGrpSpPr>
                <p:grpSpPr>
                  <a:xfrm>
                    <a:off x="4714876" y="5143512"/>
                    <a:ext cx="500066" cy="1649835"/>
                    <a:chOff x="3786182" y="5143512"/>
                    <a:chExt cx="500066" cy="1649835"/>
                  </a:xfrm>
                </p:grpSpPr>
                <p:sp>
                  <p:nvSpPr>
                    <p:cNvPr id="154" name="TextBox 153"/>
                    <p:cNvSpPr txBox="1"/>
                    <p:nvPr/>
                  </p:nvSpPr>
                  <p:spPr>
                    <a:xfrm>
                      <a:off x="3786182" y="5500703"/>
                      <a:ext cx="500066" cy="12926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红星剧场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155" name="TextBox 154"/>
                    <p:cNvSpPr txBox="1"/>
                    <p:nvPr/>
                  </p:nvSpPr>
                  <p:spPr>
                    <a:xfrm>
                      <a:off x="3786182" y="5143512"/>
                      <a:ext cx="428628" cy="48012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16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130" name="组合 92"/>
                  <p:cNvGrpSpPr/>
                  <p:nvPr/>
                </p:nvGrpSpPr>
                <p:grpSpPr>
                  <a:xfrm>
                    <a:off x="5000628" y="5143512"/>
                    <a:ext cx="500066" cy="1354374"/>
                    <a:chOff x="3786182" y="5143512"/>
                    <a:chExt cx="500066" cy="1354374"/>
                  </a:xfrm>
                </p:grpSpPr>
                <p:sp>
                  <p:nvSpPr>
                    <p:cNvPr id="152" name="TextBox 151"/>
                    <p:cNvSpPr txBox="1"/>
                    <p:nvPr/>
                  </p:nvSpPr>
                  <p:spPr>
                    <a:xfrm>
                      <a:off x="3786182" y="5500703"/>
                      <a:ext cx="500066" cy="997183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火车站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153" name="TextBox 152"/>
                    <p:cNvSpPr txBox="1"/>
                    <p:nvPr/>
                  </p:nvSpPr>
                  <p:spPr>
                    <a:xfrm>
                      <a:off x="3786182" y="5143512"/>
                      <a:ext cx="428628" cy="48012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17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131" name="组合 95"/>
                  <p:cNvGrpSpPr/>
                  <p:nvPr/>
                </p:nvGrpSpPr>
                <p:grpSpPr>
                  <a:xfrm>
                    <a:off x="5286380" y="5143512"/>
                    <a:ext cx="500066" cy="1354374"/>
                    <a:chOff x="3786182" y="5143512"/>
                    <a:chExt cx="500066" cy="1354374"/>
                  </a:xfrm>
                </p:grpSpPr>
                <p:sp>
                  <p:nvSpPr>
                    <p:cNvPr id="150" name="TextBox 149"/>
                    <p:cNvSpPr txBox="1"/>
                    <p:nvPr/>
                  </p:nvSpPr>
                  <p:spPr>
                    <a:xfrm>
                      <a:off x="3786182" y="5500703"/>
                      <a:ext cx="500066" cy="997183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站前街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151" name="TextBox 150"/>
                    <p:cNvSpPr txBox="1"/>
                    <p:nvPr/>
                  </p:nvSpPr>
                  <p:spPr>
                    <a:xfrm>
                      <a:off x="3786182" y="5143512"/>
                      <a:ext cx="428628" cy="48012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18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132" name="组合 98"/>
                  <p:cNvGrpSpPr/>
                  <p:nvPr/>
                </p:nvGrpSpPr>
                <p:grpSpPr>
                  <a:xfrm>
                    <a:off x="5572132" y="5143512"/>
                    <a:ext cx="500066" cy="1354374"/>
                    <a:chOff x="3786182" y="5143512"/>
                    <a:chExt cx="500066" cy="1354374"/>
                  </a:xfrm>
                </p:grpSpPr>
                <p:sp>
                  <p:nvSpPr>
                    <p:cNvPr id="148" name="TextBox 147"/>
                    <p:cNvSpPr txBox="1"/>
                    <p:nvPr/>
                  </p:nvSpPr>
                  <p:spPr>
                    <a:xfrm>
                      <a:off x="3786182" y="5500703"/>
                      <a:ext cx="500066" cy="997183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图书馆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149" name="TextBox 148"/>
                    <p:cNvSpPr txBox="1"/>
                    <p:nvPr/>
                  </p:nvSpPr>
                  <p:spPr>
                    <a:xfrm>
                      <a:off x="3786182" y="5143512"/>
                      <a:ext cx="428628" cy="48012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19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133" name="组合 101"/>
                  <p:cNvGrpSpPr/>
                  <p:nvPr/>
                </p:nvGrpSpPr>
                <p:grpSpPr>
                  <a:xfrm>
                    <a:off x="5857884" y="5143512"/>
                    <a:ext cx="500066" cy="1649835"/>
                    <a:chOff x="3786182" y="5143512"/>
                    <a:chExt cx="500066" cy="1649835"/>
                  </a:xfrm>
                </p:grpSpPr>
                <p:sp>
                  <p:nvSpPr>
                    <p:cNvPr id="146" name="TextBox 145"/>
                    <p:cNvSpPr txBox="1"/>
                    <p:nvPr/>
                  </p:nvSpPr>
                  <p:spPr>
                    <a:xfrm>
                      <a:off x="3786182" y="5500703"/>
                      <a:ext cx="500066" cy="12926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幸福大街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147" name="TextBox 146"/>
                    <p:cNvSpPr txBox="1"/>
                    <p:nvPr/>
                  </p:nvSpPr>
                  <p:spPr>
                    <a:xfrm>
                      <a:off x="3786182" y="5143512"/>
                      <a:ext cx="428628" cy="48012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20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134" name="组合 104"/>
                  <p:cNvGrpSpPr/>
                  <p:nvPr/>
                </p:nvGrpSpPr>
                <p:grpSpPr>
                  <a:xfrm>
                    <a:off x="6143636" y="5143512"/>
                    <a:ext cx="500066" cy="1649835"/>
                    <a:chOff x="3786182" y="5143512"/>
                    <a:chExt cx="500066" cy="1649835"/>
                  </a:xfrm>
                </p:grpSpPr>
                <p:sp>
                  <p:nvSpPr>
                    <p:cNvPr id="144" name="TextBox 143"/>
                    <p:cNvSpPr txBox="1"/>
                    <p:nvPr/>
                  </p:nvSpPr>
                  <p:spPr>
                    <a:xfrm>
                      <a:off x="3786182" y="5500703"/>
                      <a:ext cx="500066" cy="12926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师范大学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145" name="TextBox 144"/>
                    <p:cNvSpPr txBox="1"/>
                    <p:nvPr/>
                  </p:nvSpPr>
                  <p:spPr>
                    <a:xfrm>
                      <a:off x="3786182" y="5143512"/>
                      <a:ext cx="428628" cy="48012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21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135" name="组合 107"/>
                  <p:cNvGrpSpPr/>
                  <p:nvPr/>
                </p:nvGrpSpPr>
                <p:grpSpPr>
                  <a:xfrm>
                    <a:off x="6429388" y="5143512"/>
                    <a:ext cx="500066" cy="1340081"/>
                    <a:chOff x="3786182" y="5143512"/>
                    <a:chExt cx="500066" cy="1340081"/>
                  </a:xfrm>
                </p:grpSpPr>
                <p:sp>
                  <p:nvSpPr>
                    <p:cNvPr id="142" name="TextBox 141"/>
                    <p:cNvSpPr txBox="1"/>
                    <p:nvPr/>
                  </p:nvSpPr>
                  <p:spPr>
                    <a:xfrm>
                      <a:off x="3786182" y="5486410"/>
                      <a:ext cx="500066" cy="997183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友谊桥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143" name="TextBox 142"/>
                    <p:cNvSpPr txBox="1"/>
                    <p:nvPr/>
                  </p:nvSpPr>
                  <p:spPr>
                    <a:xfrm>
                      <a:off x="3786182" y="5143512"/>
                      <a:ext cx="428628" cy="48012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22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136" name="组合 110"/>
                  <p:cNvGrpSpPr/>
                  <p:nvPr/>
                </p:nvGrpSpPr>
                <p:grpSpPr>
                  <a:xfrm>
                    <a:off x="6786578" y="5143512"/>
                    <a:ext cx="500066" cy="1683692"/>
                    <a:chOff x="3857620" y="5143512"/>
                    <a:chExt cx="500066" cy="1683692"/>
                  </a:xfrm>
                </p:grpSpPr>
                <p:sp>
                  <p:nvSpPr>
                    <p:cNvPr id="140" name="TextBox 139"/>
                    <p:cNvSpPr txBox="1"/>
                    <p:nvPr/>
                  </p:nvSpPr>
                  <p:spPr>
                    <a:xfrm>
                      <a:off x="3857620" y="5534561"/>
                      <a:ext cx="500066" cy="1292643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八一公园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141" name="TextBox 140"/>
                    <p:cNvSpPr txBox="1"/>
                    <p:nvPr/>
                  </p:nvSpPr>
                  <p:spPr>
                    <a:xfrm>
                      <a:off x="3857620" y="5143512"/>
                      <a:ext cx="428628" cy="48012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23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137" name="组合 113"/>
                  <p:cNvGrpSpPr/>
                  <p:nvPr/>
                </p:nvGrpSpPr>
                <p:grpSpPr>
                  <a:xfrm>
                    <a:off x="7072330" y="5143512"/>
                    <a:ext cx="500066" cy="1649832"/>
                    <a:chOff x="3857620" y="5143512"/>
                    <a:chExt cx="500066" cy="1649832"/>
                  </a:xfrm>
                </p:grpSpPr>
                <p:sp>
                  <p:nvSpPr>
                    <p:cNvPr id="138" name="TextBox 137"/>
                    <p:cNvSpPr txBox="1"/>
                    <p:nvPr/>
                  </p:nvSpPr>
                  <p:spPr>
                    <a:xfrm>
                      <a:off x="3857620" y="5500702"/>
                      <a:ext cx="500066" cy="129264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省博物馆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  <p:sp>
                  <p:nvSpPr>
                    <p:cNvPr id="139" name="TextBox 138"/>
                    <p:cNvSpPr txBox="1"/>
                    <p:nvPr/>
                  </p:nvSpPr>
                  <p:spPr>
                    <a:xfrm>
                      <a:off x="3857620" y="5143512"/>
                      <a:ext cx="428628" cy="48012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24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</p:grpSp>
          </p:grpSp>
          <p:cxnSp>
            <p:nvCxnSpPr>
              <p:cNvPr id="163" name="直接箭头连接符 162"/>
              <p:cNvCxnSpPr/>
              <p:nvPr/>
            </p:nvCxnSpPr>
            <p:spPr>
              <a:xfrm>
                <a:off x="4289800" y="4641769"/>
                <a:ext cx="35719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164" name="TextBox 163"/>
              <p:cNvSpPr txBox="1"/>
              <p:nvPr/>
            </p:nvSpPr>
            <p:spPr>
              <a:xfrm>
                <a:off x="4143372" y="4572008"/>
                <a:ext cx="3857684" cy="341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10</a:t>
                </a:r>
                <a:r>
                  <a:rPr lang="zh-CN" altLang="en-US" sz="14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千米以内票价</a:t>
                </a:r>
                <a:r>
                  <a:rPr lang="en-US" altLang="zh-CN" sz="14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1</a:t>
                </a:r>
                <a:r>
                  <a:rPr lang="zh-CN" altLang="en-US" sz="14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元，每增加</a:t>
                </a:r>
                <a:r>
                  <a:rPr lang="en-US" altLang="zh-CN" sz="14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1</a:t>
                </a:r>
                <a:r>
                  <a:rPr lang="zh-CN" altLang="en-US" sz="14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千米就增加</a:t>
                </a:r>
                <a:r>
                  <a:rPr lang="en-US" altLang="zh-CN" sz="14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0.2</a:t>
                </a:r>
                <a:r>
                  <a:rPr lang="zh-CN" altLang="en-US" sz="14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元。</a:t>
                </a:r>
                <a:endParaRPr lang="zh-CN" altLang="en-US" sz="14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65" name="圆角矩形标注 164"/>
              <p:cNvSpPr/>
              <p:nvPr/>
            </p:nvSpPr>
            <p:spPr>
              <a:xfrm>
                <a:off x="928662" y="3429000"/>
                <a:ext cx="1714512" cy="857256"/>
              </a:xfrm>
              <a:prstGeom prst="wedgeRoundRectCallout">
                <a:avLst>
                  <a:gd name="adj1" fmla="val 71518"/>
                  <a:gd name="adj2" fmla="val -64483"/>
                  <a:gd name="adj3" fmla="val 16667"/>
                </a:avLst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我要到光明街下车。</a:t>
                </a:r>
                <a:endParaRPr lang="zh-CN" altLang="en-US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173" name="矩形 172"/>
            <p:cNvSpPr/>
            <p:nvPr/>
          </p:nvSpPr>
          <p:spPr>
            <a:xfrm>
              <a:off x="571472" y="1071546"/>
              <a:ext cx="43152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7.</a:t>
              </a:r>
              <a:endParaRPr lang="zh-CN" altLang="en-US" sz="2800" dirty="0"/>
            </a:p>
          </p:txBody>
        </p:sp>
      </p:grpSp>
      <p:grpSp>
        <p:nvGrpSpPr>
          <p:cNvPr id="175" name="组合 3"/>
          <p:cNvGrpSpPr/>
          <p:nvPr/>
        </p:nvGrpSpPr>
        <p:grpSpPr>
          <a:xfrm>
            <a:off x="5000628" y="6143644"/>
            <a:ext cx="2376487" cy="523220"/>
            <a:chOff x="5220072" y="5877272"/>
            <a:chExt cx="2376487" cy="877496"/>
          </a:xfrm>
        </p:grpSpPr>
        <p:sp>
          <p:nvSpPr>
            <p:cNvPr id="176" name="AutoShape 1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7" name="Text Box 1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" grpId="0"/>
      <p:bldP spid="171" grpId="0"/>
      <p:bldP spid="17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714348" y="500042"/>
            <a:ext cx="538991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列竖式计算。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143504" y="1214422"/>
            <a:ext cx="2286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8.9+1.5=</a:t>
            </a:r>
            <a:endParaRPr lang="zh-CN" altLang="en-US" sz="3200" kern="10" dirty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WordArt 21"/>
          <p:cNvSpPr>
            <a:spLocks noChangeArrowheads="1" noChangeShapeType="1"/>
          </p:cNvSpPr>
          <p:nvPr/>
        </p:nvSpPr>
        <p:spPr bwMode="auto">
          <a:xfrm>
            <a:off x="5357818" y="2500306"/>
            <a:ext cx="285752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endParaRPr lang="zh-CN" altLang="en-US" sz="28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715008" y="178592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8.9</a:t>
            </a:r>
            <a:endParaRPr lang="zh-CN" altLang="en-US" sz="32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15008" y="235743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1.5</a:t>
            </a:r>
            <a:endParaRPr lang="zh-CN" altLang="en-US" sz="3200" dirty="0"/>
          </a:p>
        </p:txBody>
      </p:sp>
      <p:sp>
        <p:nvSpPr>
          <p:cNvPr id="29" name="矩形 28"/>
          <p:cNvSpPr/>
          <p:nvPr/>
        </p:nvSpPr>
        <p:spPr>
          <a:xfrm>
            <a:off x="5357818" y="2928934"/>
            <a:ext cx="12261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0.4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143768" y="1214422"/>
            <a:ext cx="1011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10.4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72066" y="3786190"/>
            <a:ext cx="2286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3.7+4.9</a:t>
            </a:r>
            <a:r>
              <a:rPr lang="zh-CN" altLang="en-US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lang="zh-CN" altLang="en-US" sz="3200" kern="10" dirty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WordArt 21"/>
          <p:cNvSpPr>
            <a:spLocks noChangeArrowheads="1" noChangeShapeType="1"/>
          </p:cNvSpPr>
          <p:nvPr/>
        </p:nvSpPr>
        <p:spPr bwMode="auto">
          <a:xfrm>
            <a:off x="5357818" y="5143512"/>
            <a:ext cx="285752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endParaRPr lang="zh-CN" altLang="en-US" sz="28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715008" y="442913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3.7</a:t>
            </a:r>
            <a:endParaRPr lang="zh-CN" altLang="en-US" sz="32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715008" y="500063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4.9</a:t>
            </a:r>
            <a:endParaRPr lang="zh-CN" altLang="en-US" sz="3200" dirty="0"/>
          </a:p>
        </p:txBody>
      </p:sp>
      <p:sp>
        <p:nvSpPr>
          <p:cNvPr id="35" name="矩形 34"/>
          <p:cNvSpPr/>
          <p:nvPr/>
        </p:nvSpPr>
        <p:spPr>
          <a:xfrm>
            <a:off x="5715008" y="557214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8.6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143768" y="378619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8.6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85852" y="1214422"/>
            <a:ext cx="2286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7.9</a:t>
            </a:r>
            <a:r>
              <a:rPr lang="zh-CN" altLang="en-US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2.8</a:t>
            </a:r>
            <a:r>
              <a:rPr lang="zh-CN" altLang="en-US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lang="zh-CN" altLang="en-US" sz="3200" kern="10" dirty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643042" y="178592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7.9</a:t>
            </a:r>
            <a:endParaRPr lang="zh-CN" altLang="en-US" sz="32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643042" y="235743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2.8</a:t>
            </a:r>
            <a:endParaRPr lang="zh-CN" altLang="en-US" sz="3200" dirty="0"/>
          </a:p>
        </p:txBody>
      </p:sp>
      <p:sp>
        <p:nvSpPr>
          <p:cNvPr id="41" name="矩形 40"/>
          <p:cNvSpPr/>
          <p:nvPr/>
        </p:nvSpPr>
        <p:spPr>
          <a:xfrm>
            <a:off x="1643042" y="2928934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5.1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00430" y="121442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5.1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14414" y="250030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endParaRPr lang="zh-CN" altLang="en-US" dirty="0"/>
          </a:p>
        </p:txBody>
      </p:sp>
      <p:sp>
        <p:nvSpPr>
          <p:cNvPr id="44" name="矩形 43"/>
          <p:cNvSpPr/>
          <p:nvPr/>
        </p:nvSpPr>
        <p:spPr>
          <a:xfrm>
            <a:off x="1142976" y="3786190"/>
            <a:ext cx="2286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9.5</a:t>
            </a:r>
            <a:r>
              <a:rPr lang="zh-CN" altLang="en-US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4.8</a:t>
            </a:r>
            <a:r>
              <a:rPr lang="zh-CN" altLang="en-US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lang="zh-CN" altLang="en-US" sz="3200" kern="10" dirty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Line 18"/>
          <p:cNvSpPr>
            <a:spLocks noChangeShapeType="1"/>
          </p:cNvSpPr>
          <p:nvPr/>
        </p:nvSpPr>
        <p:spPr bwMode="auto">
          <a:xfrm>
            <a:off x="1428728" y="5572140"/>
            <a:ext cx="1223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714480" y="442913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9.5</a:t>
            </a:r>
            <a:endParaRPr lang="zh-CN" altLang="en-US" sz="32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714480" y="500063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4.8</a:t>
            </a:r>
            <a:endParaRPr lang="zh-CN" altLang="en-US" sz="3200" dirty="0"/>
          </a:p>
        </p:txBody>
      </p:sp>
      <p:sp>
        <p:nvSpPr>
          <p:cNvPr id="48" name="矩形 47"/>
          <p:cNvSpPr/>
          <p:nvPr/>
        </p:nvSpPr>
        <p:spPr>
          <a:xfrm>
            <a:off x="1714480" y="557214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4.7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357554" y="378619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4.7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285852" y="514351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endParaRPr lang="zh-CN" altLang="en-US" dirty="0"/>
          </a:p>
        </p:txBody>
      </p:sp>
      <p:sp>
        <p:nvSpPr>
          <p:cNvPr id="52" name="Line 18"/>
          <p:cNvSpPr>
            <a:spLocks noChangeShapeType="1"/>
          </p:cNvSpPr>
          <p:nvPr/>
        </p:nvSpPr>
        <p:spPr bwMode="auto">
          <a:xfrm>
            <a:off x="1285852" y="2928934"/>
            <a:ext cx="1223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Line 18"/>
          <p:cNvSpPr>
            <a:spLocks noChangeShapeType="1"/>
          </p:cNvSpPr>
          <p:nvPr/>
        </p:nvSpPr>
        <p:spPr bwMode="auto">
          <a:xfrm>
            <a:off x="5357818" y="2928934"/>
            <a:ext cx="1223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Line 18"/>
          <p:cNvSpPr>
            <a:spLocks noChangeShapeType="1"/>
          </p:cNvSpPr>
          <p:nvPr/>
        </p:nvSpPr>
        <p:spPr bwMode="auto">
          <a:xfrm>
            <a:off x="5357818" y="5572140"/>
            <a:ext cx="1223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28" grpId="0"/>
      <p:bldP spid="29" grpId="0"/>
      <p:bldP spid="30" grpId="0"/>
      <p:bldP spid="32" grpId="0"/>
      <p:bldP spid="33" grpId="0"/>
      <p:bldP spid="34" grpId="0"/>
      <p:bldP spid="35" grpId="0"/>
      <p:bldP spid="36" grpId="0"/>
      <p:bldP spid="39" grpId="0"/>
      <p:bldP spid="40" grpId="0"/>
      <p:bldP spid="41" grpId="0"/>
      <p:bldP spid="42" grpId="0"/>
      <p:bldP spid="43" grpId="0"/>
      <p:bldP spid="45" grpId="0" animBg="1"/>
      <p:bldP spid="46" grpId="0"/>
      <p:bldP spid="47" grpId="0"/>
      <p:bldP spid="49" grpId="0"/>
      <p:bldP spid="50" grpId="0"/>
      <p:bldP spid="52" grpId="0" animBg="1"/>
      <p:bldP spid="53" grpId="0" animBg="1"/>
      <p:bldP spid="5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928662" y="428604"/>
            <a:ext cx="6521635" cy="2064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判断。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对的打“√ ”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错的打“✕”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6" name="图片 75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1928802"/>
            <a:ext cx="2938683" cy="1928826"/>
          </a:xfrm>
          <a:prstGeom prst="rect">
            <a:avLst/>
          </a:prstGeom>
        </p:spPr>
      </p:pic>
      <p:pic>
        <p:nvPicPr>
          <p:cNvPr id="77" name="图片 76" descr="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414" y="4214818"/>
            <a:ext cx="3143272" cy="2038350"/>
          </a:xfrm>
          <a:prstGeom prst="rect">
            <a:avLst/>
          </a:prstGeom>
        </p:spPr>
      </p:pic>
      <p:sp>
        <p:nvSpPr>
          <p:cNvPr id="91" name="矩形 90"/>
          <p:cNvSpPr/>
          <p:nvPr/>
        </p:nvSpPr>
        <p:spPr>
          <a:xfrm>
            <a:off x="2143108" y="335756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✕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071670" y="571501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✕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93" name="WordArt 21"/>
          <p:cNvSpPr>
            <a:spLocks noChangeArrowheads="1" noChangeShapeType="1"/>
          </p:cNvSpPr>
          <p:nvPr/>
        </p:nvSpPr>
        <p:spPr bwMode="auto">
          <a:xfrm>
            <a:off x="4929190" y="2643182"/>
            <a:ext cx="285752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endParaRPr lang="zh-CN" altLang="en-US" sz="44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5286380" y="1928802"/>
            <a:ext cx="10358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4.8</a:t>
            </a:r>
            <a:endParaRPr lang="zh-CN" altLang="en-US" sz="44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5286380" y="2500306"/>
            <a:ext cx="10358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2.3</a:t>
            </a:r>
            <a:endParaRPr lang="zh-CN" altLang="en-US" sz="4400" dirty="0"/>
          </a:p>
        </p:txBody>
      </p:sp>
      <p:sp>
        <p:nvSpPr>
          <p:cNvPr id="96" name="矩形 95"/>
          <p:cNvSpPr/>
          <p:nvPr/>
        </p:nvSpPr>
        <p:spPr>
          <a:xfrm>
            <a:off x="5286380" y="3071810"/>
            <a:ext cx="122612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7.1</a:t>
            </a:r>
            <a:endParaRPr lang="zh-CN" altLang="en-US" sz="44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7" name="Line 18"/>
          <p:cNvSpPr>
            <a:spLocks noChangeShapeType="1"/>
          </p:cNvSpPr>
          <p:nvPr/>
        </p:nvSpPr>
        <p:spPr bwMode="auto">
          <a:xfrm>
            <a:off x="5000628" y="3214686"/>
            <a:ext cx="135732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4400"/>
          </a:p>
        </p:txBody>
      </p:sp>
      <p:sp>
        <p:nvSpPr>
          <p:cNvPr id="99" name="矩形 98"/>
          <p:cNvSpPr/>
          <p:nvPr/>
        </p:nvSpPr>
        <p:spPr>
          <a:xfrm>
            <a:off x="5143504" y="4357694"/>
            <a:ext cx="1319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35.8</a:t>
            </a:r>
            <a:endParaRPr lang="zh-CN" altLang="en-US" sz="44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5429256" y="4929198"/>
            <a:ext cx="10358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3.4</a:t>
            </a:r>
            <a:endParaRPr lang="zh-CN" altLang="en-US" sz="4400" dirty="0"/>
          </a:p>
        </p:txBody>
      </p:sp>
      <p:sp>
        <p:nvSpPr>
          <p:cNvPr id="101" name="矩形 100"/>
          <p:cNvSpPr/>
          <p:nvPr/>
        </p:nvSpPr>
        <p:spPr>
          <a:xfrm>
            <a:off x="5214942" y="5572140"/>
            <a:ext cx="16430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32.4</a:t>
            </a:r>
            <a:endParaRPr lang="zh-CN" altLang="en-US" sz="44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" name="Line 18"/>
          <p:cNvSpPr>
            <a:spLocks noChangeShapeType="1"/>
          </p:cNvSpPr>
          <p:nvPr/>
        </p:nvSpPr>
        <p:spPr bwMode="auto">
          <a:xfrm>
            <a:off x="4786314" y="5643578"/>
            <a:ext cx="18573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4400"/>
          </a:p>
        </p:txBody>
      </p:sp>
      <p:sp>
        <p:nvSpPr>
          <p:cNvPr id="103" name="矩形 102"/>
          <p:cNvSpPr/>
          <p:nvPr/>
        </p:nvSpPr>
        <p:spPr>
          <a:xfrm>
            <a:off x="4714876" y="5072074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endParaRPr lang="zh-CN" altLang="en-US" sz="40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3" grpId="0"/>
      <p:bldP spid="94" grpId="0"/>
      <p:bldP spid="95" grpId="0"/>
      <p:bldP spid="96" grpId="0"/>
      <p:bldP spid="97" grpId="0" animBg="1"/>
      <p:bldP spid="99" grpId="0"/>
      <p:bldP spid="100" grpId="0"/>
      <p:bldP spid="101" grpId="0"/>
      <p:bldP spid="102" grpId="0" animBg="1"/>
      <p:bldP spid="1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642910" y="500042"/>
            <a:ext cx="7158027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解决问题。</a:t>
            </a: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2" name="图片 31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1071546"/>
            <a:ext cx="4214842" cy="202882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714348" y="4786322"/>
            <a:ext cx="72866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 强强带了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元要买这三样东西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钱够吗？</a:t>
            </a:r>
          </a:p>
        </p:txBody>
      </p:sp>
      <p:sp>
        <p:nvSpPr>
          <p:cNvPr id="34" name="矩形 33"/>
          <p:cNvSpPr/>
          <p:nvPr/>
        </p:nvSpPr>
        <p:spPr>
          <a:xfrm>
            <a:off x="4929158" y="1071546"/>
            <a:ext cx="42148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AutoNum type="arabicParenBoth"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强强想买一顶帽子和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 marL="514350" lvl="0" indent="-514350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    一副手套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共需多少元？</a:t>
            </a:r>
          </a:p>
        </p:txBody>
      </p:sp>
      <p:sp>
        <p:nvSpPr>
          <p:cNvPr id="35" name="矩形 34"/>
          <p:cNvSpPr/>
          <p:nvPr/>
        </p:nvSpPr>
        <p:spPr>
          <a:xfrm>
            <a:off x="785786" y="3286124"/>
            <a:ext cx="6000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 一顶帽子比一副手套贵多少元？</a:t>
            </a:r>
          </a:p>
        </p:txBody>
      </p:sp>
      <p:sp>
        <p:nvSpPr>
          <p:cNvPr id="36" name="矩形 35"/>
          <p:cNvSpPr/>
          <p:nvPr/>
        </p:nvSpPr>
        <p:spPr>
          <a:xfrm>
            <a:off x="5214942" y="2071678"/>
            <a:ext cx="36824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14.30+5.20=19.50(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86380" y="2643182"/>
            <a:ext cx="30909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答：共需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19.50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元。</a:t>
            </a:r>
          </a:p>
        </p:txBody>
      </p:sp>
      <p:sp>
        <p:nvSpPr>
          <p:cNvPr id="38" name="矩形 37"/>
          <p:cNvSpPr/>
          <p:nvPr/>
        </p:nvSpPr>
        <p:spPr>
          <a:xfrm>
            <a:off x="1357290" y="3786190"/>
            <a:ext cx="30171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14.30-5.20=9.10(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285852" y="4214818"/>
            <a:ext cx="5795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答：一顶帽子比一副手套贵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9.10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元。</a:t>
            </a:r>
          </a:p>
        </p:txBody>
      </p:sp>
      <p:sp>
        <p:nvSpPr>
          <p:cNvPr id="40" name="矩形 39"/>
          <p:cNvSpPr/>
          <p:nvPr/>
        </p:nvSpPr>
        <p:spPr>
          <a:xfrm>
            <a:off x="1428728" y="5357826"/>
            <a:ext cx="68580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4.10+14.30+5.20=23.60(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23.60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&lt;25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　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答</a:t>
            </a:r>
            <a:r>
              <a:rPr lang="en-US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钱够。</a:t>
            </a:r>
          </a:p>
        </p:txBody>
      </p:sp>
      <p:grpSp>
        <p:nvGrpSpPr>
          <p:cNvPr id="41" name="Group 8"/>
          <p:cNvGrpSpPr/>
          <p:nvPr/>
        </p:nvGrpSpPr>
        <p:grpSpPr bwMode="auto">
          <a:xfrm>
            <a:off x="5500694" y="6000768"/>
            <a:ext cx="1943100" cy="525791"/>
            <a:chOff x="1474" y="3702"/>
            <a:chExt cx="952" cy="499"/>
          </a:xfrm>
        </p:grpSpPr>
        <p:sp>
          <p:nvSpPr>
            <p:cNvPr id="42" name="AutoShape 9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3" name="Text Box 1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1000100" y="428604"/>
            <a:ext cx="7286676" cy="762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易错题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丽丽拿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16.8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元钱去买书。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pic>
        <p:nvPicPr>
          <p:cNvPr id="8" name="图片 7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1214422"/>
            <a:ext cx="5667375" cy="212407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357290" y="3357562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丽丽可以买哪三本不同的书？</a:t>
            </a:r>
          </a:p>
        </p:txBody>
      </p:sp>
      <p:sp>
        <p:nvSpPr>
          <p:cNvPr id="12" name="矩形 11"/>
          <p:cNvSpPr/>
          <p:nvPr/>
        </p:nvSpPr>
        <p:spPr>
          <a:xfrm>
            <a:off x="1428728" y="385762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4.8+5.9+4.8=15.5(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r>
              <a:rPr lang="en-US" sz="3200" dirty="0" smtClean="0">
                <a:latin typeface="宋体" panose="02010600030101010101" pitchFamily="2" charset="-122"/>
              </a:rPr>
              <a:t>15.5&lt;16.8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85852" y="4929198"/>
            <a:ext cx="69961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</a:t>
            </a:r>
            <a:r>
              <a:rPr lang="en-US" sz="3200" dirty="0" smtClean="0">
                <a:latin typeface="宋体" panose="02010600030101010101" pitchFamily="2" charset="-122"/>
              </a:rPr>
              <a:t>:</a:t>
            </a:r>
            <a:r>
              <a:rPr lang="zh-CN" altLang="en-US" sz="3200" dirty="0" smtClean="0">
                <a:latin typeface="宋体" panose="02010600030101010101" pitchFamily="2" charset="-122"/>
              </a:rPr>
              <a:t>丽丽可以买</a:t>
            </a:r>
            <a:r>
              <a:rPr lang="en-US" altLang="zh-CN" sz="3200" dirty="0" smtClean="0">
                <a:latin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宋体" panose="02010600030101010101" pitchFamily="2" charset="-122"/>
              </a:rPr>
              <a:t>童话故事</a:t>
            </a:r>
            <a:r>
              <a:rPr lang="en-US" altLang="zh-CN" sz="3200" dirty="0" smtClean="0">
                <a:latin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宋体" panose="02010600030101010101" pitchFamily="2" charset="-122"/>
              </a:rPr>
              <a:t>、</a:t>
            </a:r>
            <a:endParaRPr lang="en-US" altLang="zh-CN" sz="3200" dirty="0" smtClean="0">
              <a:latin typeface="宋体" panose="02010600030101010101" pitchFamily="2" charset="-122"/>
            </a:endParaRPr>
          </a:p>
          <a:p>
            <a:r>
              <a:rPr lang="zh-CN" altLang="en-US" sz="3200" dirty="0" smtClean="0">
                <a:latin typeface="宋体" panose="02010600030101010101" pitchFamily="2" charset="-122"/>
              </a:rPr>
              <a:t>  </a:t>
            </a:r>
            <a:r>
              <a:rPr lang="en-US" altLang="zh-CN" sz="3200" dirty="0" smtClean="0">
                <a:latin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宋体" panose="02010600030101010101" pitchFamily="2" charset="-122"/>
              </a:rPr>
              <a:t>漫画</a:t>
            </a:r>
            <a:r>
              <a:rPr lang="en-US" altLang="zh-CN" sz="3200" dirty="0" smtClean="0">
                <a:latin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宋体" panose="02010600030101010101" pitchFamily="2" charset="-122"/>
              </a:rPr>
              <a:t>和</a:t>
            </a:r>
            <a:r>
              <a:rPr lang="en-US" altLang="zh-CN" sz="3200" dirty="0" smtClean="0">
                <a:latin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宋体" panose="02010600030101010101" pitchFamily="2" charset="-122"/>
              </a:rPr>
              <a:t>少年百科</a:t>
            </a:r>
            <a:r>
              <a:rPr lang="en-US" altLang="zh-CN" sz="3200" dirty="0" smtClean="0">
                <a:latin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宋体" panose="02010600030101010101" pitchFamily="2" charset="-122"/>
              </a:rPr>
              <a:t>这三本书。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43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2198" y="5929330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030934" y="6286520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00100" y="571480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计算下列各题。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57290" y="1214422"/>
            <a:ext cx="2286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1.3+5.4</a:t>
            </a:r>
            <a:r>
              <a:rPr lang="zh-CN" altLang="en-US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lang="zh-CN" altLang="en-US" sz="3200" kern="10" dirty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1428728" y="2928934"/>
            <a:ext cx="1223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WordArt 21"/>
          <p:cNvSpPr>
            <a:spLocks noChangeArrowheads="1" noChangeShapeType="1"/>
          </p:cNvSpPr>
          <p:nvPr/>
        </p:nvSpPr>
        <p:spPr bwMode="auto">
          <a:xfrm>
            <a:off x="1357290" y="2500306"/>
            <a:ext cx="285752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endParaRPr lang="zh-CN" altLang="en-US" sz="28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14480" y="178592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1.3</a:t>
            </a:r>
            <a:endParaRPr lang="zh-CN" altLang="en-US" sz="32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14480" y="235743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5.4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1714480" y="2928934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6.7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28992" y="121442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6.7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286380" y="1214422"/>
            <a:ext cx="2286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5.8</a:t>
            </a:r>
            <a:r>
              <a:rPr lang="zh-CN" altLang="en-US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0.7</a:t>
            </a:r>
            <a:r>
              <a:rPr lang="zh-CN" altLang="en-US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lang="zh-CN" altLang="en-US" sz="3200" kern="10" dirty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" name="Line 18"/>
          <p:cNvSpPr>
            <a:spLocks noChangeShapeType="1"/>
          </p:cNvSpPr>
          <p:nvPr/>
        </p:nvSpPr>
        <p:spPr bwMode="auto">
          <a:xfrm>
            <a:off x="5357818" y="2928934"/>
            <a:ext cx="1223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5643570" y="178592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5.8</a:t>
            </a:r>
            <a:endParaRPr lang="zh-CN" altLang="en-US" sz="32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643570" y="235743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0.7</a:t>
            </a:r>
            <a:endParaRPr lang="zh-CN" altLang="en-US" sz="3200" dirty="0"/>
          </a:p>
        </p:txBody>
      </p:sp>
      <p:sp>
        <p:nvSpPr>
          <p:cNvPr id="60" name="矩形 59"/>
          <p:cNvSpPr/>
          <p:nvPr/>
        </p:nvSpPr>
        <p:spPr>
          <a:xfrm>
            <a:off x="5643570" y="2928934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5.1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500958" y="121442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5.1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214942" y="250030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endParaRPr lang="zh-CN" altLang="en-US" dirty="0"/>
          </a:p>
        </p:txBody>
      </p:sp>
      <p:sp>
        <p:nvSpPr>
          <p:cNvPr id="63" name="矩形 62"/>
          <p:cNvSpPr/>
          <p:nvPr/>
        </p:nvSpPr>
        <p:spPr>
          <a:xfrm>
            <a:off x="1142976" y="3786190"/>
            <a:ext cx="2286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4.3+1.9</a:t>
            </a:r>
            <a:r>
              <a:rPr lang="zh-CN" altLang="en-US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lang="zh-CN" altLang="en-US" sz="3200" kern="10" dirty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4" name="Line 18"/>
          <p:cNvSpPr>
            <a:spLocks noChangeShapeType="1"/>
          </p:cNvSpPr>
          <p:nvPr/>
        </p:nvSpPr>
        <p:spPr bwMode="auto">
          <a:xfrm>
            <a:off x="1214414" y="5500702"/>
            <a:ext cx="1223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" name="WordArt 21"/>
          <p:cNvSpPr>
            <a:spLocks noChangeArrowheads="1" noChangeShapeType="1"/>
          </p:cNvSpPr>
          <p:nvPr/>
        </p:nvSpPr>
        <p:spPr bwMode="auto">
          <a:xfrm>
            <a:off x="1142976" y="5072074"/>
            <a:ext cx="285752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endParaRPr lang="zh-CN" altLang="en-US" sz="28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500166" y="4357694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4.3</a:t>
            </a:r>
            <a:endParaRPr lang="zh-CN" altLang="en-US" sz="32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500166" y="492919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1.9</a:t>
            </a:r>
            <a:endParaRPr lang="zh-CN" altLang="en-US" sz="3200" dirty="0"/>
          </a:p>
        </p:txBody>
      </p:sp>
      <p:sp>
        <p:nvSpPr>
          <p:cNvPr id="68" name="矩形 67"/>
          <p:cNvSpPr/>
          <p:nvPr/>
        </p:nvSpPr>
        <p:spPr>
          <a:xfrm>
            <a:off x="1500166" y="550070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6.2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214678" y="378619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6.2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143504" y="3786190"/>
            <a:ext cx="2286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2.5</a:t>
            </a:r>
            <a:r>
              <a:rPr lang="zh-CN" altLang="en-US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1.9</a:t>
            </a:r>
            <a:r>
              <a:rPr lang="zh-CN" altLang="en-US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lang="zh-CN" altLang="en-US" sz="3200" kern="10" dirty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" name="Line 18"/>
          <p:cNvSpPr>
            <a:spLocks noChangeShapeType="1"/>
          </p:cNvSpPr>
          <p:nvPr/>
        </p:nvSpPr>
        <p:spPr bwMode="auto">
          <a:xfrm>
            <a:off x="5214942" y="5500702"/>
            <a:ext cx="1223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5500694" y="4357694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2.5</a:t>
            </a:r>
            <a:endParaRPr lang="zh-CN" altLang="en-US" sz="32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500694" y="492919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1.9</a:t>
            </a:r>
            <a:endParaRPr lang="zh-CN" altLang="en-US" sz="3200" dirty="0"/>
          </a:p>
        </p:txBody>
      </p:sp>
      <p:sp>
        <p:nvSpPr>
          <p:cNvPr id="74" name="矩形 73"/>
          <p:cNvSpPr/>
          <p:nvPr/>
        </p:nvSpPr>
        <p:spPr>
          <a:xfrm>
            <a:off x="5500694" y="550070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0.6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7358082" y="378619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0.6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072066" y="507207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0" grpId="0"/>
      <p:bldP spid="21" grpId="0"/>
      <p:bldP spid="22" grpId="0"/>
      <p:bldP spid="56" grpId="0" animBg="1"/>
      <p:bldP spid="58" grpId="0"/>
      <p:bldP spid="59" grpId="0"/>
      <p:bldP spid="60" grpId="0"/>
      <p:bldP spid="61" grpId="0"/>
      <p:bldP spid="62" grpId="0"/>
      <p:bldP spid="64" grpId="0" animBg="1"/>
      <p:bldP spid="65" grpId="0"/>
      <p:bldP spid="66" grpId="0"/>
      <p:bldP spid="67" grpId="0"/>
      <p:bldP spid="68" grpId="0"/>
      <p:bldP spid="69" grpId="0"/>
      <p:bldP spid="71" grpId="0" animBg="1"/>
      <p:bldP spid="72" grpId="0"/>
      <p:bldP spid="73" grpId="0"/>
      <p:bldP spid="74" grpId="0"/>
      <p:bldP spid="75" grpId="0"/>
      <p:bldP spid="7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571472" y="285728"/>
            <a:ext cx="2571768" cy="83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探究题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14348" y="928670"/>
            <a:ext cx="7186656" cy="1737666"/>
            <a:chOff x="1071538" y="1285860"/>
            <a:chExt cx="7186656" cy="1737666"/>
          </a:xfrm>
        </p:grpSpPr>
        <p:pic>
          <p:nvPicPr>
            <p:cNvPr id="17" name="图片 16" descr="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1538" y="1500174"/>
              <a:ext cx="1674824" cy="785818"/>
            </a:xfrm>
            <a:prstGeom prst="rect">
              <a:avLst/>
            </a:prstGeom>
          </p:spPr>
        </p:pic>
        <p:pic>
          <p:nvPicPr>
            <p:cNvPr id="18" name="图片 17" descr="1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3240" y="1357298"/>
              <a:ext cx="866775" cy="1009650"/>
            </a:xfrm>
            <a:prstGeom prst="rect">
              <a:avLst/>
            </a:prstGeom>
          </p:spPr>
        </p:pic>
        <p:pic>
          <p:nvPicPr>
            <p:cNvPr id="19" name="图片 18" descr="1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72000" y="1785926"/>
              <a:ext cx="1928826" cy="442911"/>
            </a:xfrm>
            <a:prstGeom prst="rect">
              <a:avLst/>
            </a:prstGeom>
          </p:spPr>
        </p:pic>
        <p:pic>
          <p:nvPicPr>
            <p:cNvPr id="20" name="图片 19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15140" y="1285860"/>
              <a:ext cx="1543054" cy="1233034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285852" y="2500306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华文楷体" pitchFamily="2" charset="-122"/>
                  <a:ea typeface="华文楷体" pitchFamily="2" charset="-122"/>
                </a:rPr>
                <a:t>3.5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000364" y="2500306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华文楷体" pitchFamily="2" charset="-122"/>
                  <a:ea typeface="华文楷体" pitchFamily="2" charset="-122"/>
                </a:rPr>
                <a:t>8.7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857752" y="2500306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华文楷体" pitchFamily="2" charset="-122"/>
                  <a:ea typeface="华文楷体" pitchFamily="2" charset="-122"/>
                </a:rPr>
                <a:t>0.4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000892" y="2500306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华文楷体" pitchFamily="2" charset="-122"/>
                  <a:ea typeface="华文楷体" pitchFamily="2" charset="-122"/>
                </a:rPr>
                <a:t>5.8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857224" y="2786058"/>
            <a:ext cx="735811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arenBoth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哪种学习用品最贵？最贵的比最便宜的贵多少钱？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00166" y="4000504"/>
            <a:ext cx="36968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8.7-0.4=8.3(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28728" y="4857760"/>
            <a:ext cx="718818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答：地球仪最贵；最贵的比最便宜的贵</a:t>
            </a:r>
            <a:endParaRPr lang="en-US" altLang="zh-CN" sz="3200" dirty="0" smtClean="0">
              <a:latin typeface="宋体" panose="02010600030101010101" pitchFamily="2" charset="-122"/>
            </a:endParaRPr>
          </a:p>
          <a:p>
            <a:r>
              <a:rPr lang="zh-CN" altLang="en-US" sz="3200" dirty="0" smtClean="0">
                <a:latin typeface="宋体" panose="02010600030101010101" pitchFamily="2" charset="-122"/>
              </a:rPr>
              <a:t>    </a:t>
            </a:r>
            <a:r>
              <a:rPr lang="en-US" altLang="zh-CN" sz="3200" dirty="0" smtClean="0">
                <a:latin typeface="宋体" panose="02010600030101010101" pitchFamily="2" charset="-122"/>
              </a:rPr>
              <a:t>8.3</a:t>
            </a:r>
            <a:r>
              <a:rPr lang="zh-CN" altLang="en-US" sz="3200" dirty="0" smtClean="0">
                <a:latin typeface="宋体" panose="02010600030101010101" pitchFamily="2" charset="-122"/>
              </a:rPr>
              <a:t>元。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571472" y="285728"/>
            <a:ext cx="2571768" cy="83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探究题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" name="组合 24"/>
          <p:cNvGrpSpPr/>
          <p:nvPr/>
        </p:nvGrpSpPr>
        <p:grpSpPr>
          <a:xfrm>
            <a:off x="714348" y="928670"/>
            <a:ext cx="7186656" cy="1737666"/>
            <a:chOff x="1071538" y="1285860"/>
            <a:chExt cx="7186656" cy="1737666"/>
          </a:xfrm>
        </p:grpSpPr>
        <p:pic>
          <p:nvPicPr>
            <p:cNvPr id="17" name="图片 16" descr="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1538" y="1500174"/>
              <a:ext cx="1674824" cy="785818"/>
            </a:xfrm>
            <a:prstGeom prst="rect">
              <a:avLst/>
            </a:prstGeom>
          </p:spPr>
        </p:pic>
        <p:pic>
          <p:nvPicPr>
            <p:cNvPr id="18" name="图片 17" descr="1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3240" y="1357298"/>
              <a:ext cx="866775" cy="1009650"/>
            </a:xfrm>
            <a:prstGeom prst="rect">
              <a:avLst/>
            </a:prstGeom>
          </p:spPr>
        </p:pic>
        <p:pic>
          <p:nvPicPr>
            <p:cNvPr id="19" name="图片 18" descr="1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72000" y="1785926"/>
              <a:ext cx="1928826" cy="442911"/>
            </a:xfrm>
            <a:prstGeom prst="rect">
              <a:avLst/>
            </a:prstGeom>
          </p:spPr>
        </p:pic>
        <p:pic>
          <p:nvPicPr>
            <p:cNvPr id="20" name="图片 19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15140" y="1285860"/>
              <a:ext cx="1543054" cy="1233034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285852" y="2500306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华文楷体" pitchFamily="2" charset="-122"/>
                  <a:ea typeface="华文楷体" pitchFamily="2" charset="-122"/>
                </a:rPr>
                <a:t>3.5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000364" y="2500306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华文楷体" pitchFamily="2" charset="-122"/>
                  <a:ea typeface="华文楷体" pitchFamily="2" charset="-122"/>
                </a:rPr>
                <a:t>8.7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857752" y="2500306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华文楷体" pitchFamily="2" charset="-122"/>
                  <a:ea typeface="华文楷体" pitchFamily="2" charset="-122"/>
                </a:rPr>
                <a:t>0.4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000892" y="2500306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华文楷体" pitchFamily="2" charset="-122"/>
                  <a:ea typeface="华文楷体" pitchFamily="2" charset="-122"/>
                </a:rPr>
                <a:t>5.8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642910" y="2714620"/>
            <a:ext cx="735811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）挑选两个你喜欢的学习用品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算一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算需要多少钱？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85918" y="3786190"/>
            <a:ext cx="36968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3.5+5.8=9.3(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14480" y="4500570"/>
            <a:ext cx="677621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答：我选择一个文具盒和一本练习册</a:t>
            </a:r>
            <a:endParaRPr lang="en-US" altLang="zh-CN" sz="3200" dirty="0" smtClean="0">
              <a:latin typeface="宋体" panose="02010600030101010101" pitchFamily="2" charset="-122"/>
            </a:endParaRPr>
          </a:p>
          <a:p>
            <a:r>
              <a:rPr lang="zh-CN" altLang="en-US" sz="3200" dirty="0" smtClean="0">
                <a:latin typeface="宋体" panose="02010600030101010101" pitchFamily="2" charset="-122"/>
              </a:rPr>
              <a:t>    需要</a:t>
            </a:r>
            <a:r>
              <a:rPr lang="en-US" altLang="zh-CN" sz="3200" dirty="0" smtClean="0">
                <a:latin typeface="宋体" panose="02010600030101010101" pitchFamily="2" charset="-122"/>
              </a:rPr>
              <a:t>9.3</a:t>
            </a:r>
            <a:r>
              <a:rPr lang="zh-CN" altLang="en-US" sz="3200" dirty="0" smtClean="0">
                <a:latin typeface="宋体" panose="02010600030101010101" pitchFamily="2" charset="-122"/>
              </a:rPr>
              <a:t>元。（答案不唯一）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571472" y="285728"/>
            <a:ext cx="2571768" cy="83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探究题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572132" y="5929330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4" name="组合 24"/>
          <p:cNvGrpSpPr/>
          <p:nvPr/>
        </p:nvGrpSpPr>
        <p:grpSpPr>
          <a:xfrm>
            <a:off x="714348" y="928670"/>
            <a:ext cx="7186656" cy="1737666"/>
            <a:chOff x="1071538" y="1285860"/>
            <a:chExt cx="7186656" cy="1737666"/>
          </a:xfrm>
        </p:grpSpPr>
        <p:pic>
          <p:nvPicPr>
            <p:cNvPr id="17" name="图片 16" descr="1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71538" y="1500174"/>
              <a:ext cx="1674824" cy="785818"/>
            </a:xfrm>
            <a:prstGeom prst="rect">
              <a:avLst/>
            </a:prstGeom>
          </p:spPr>
        </p:pic>
        <p:pic>
          <p:nvPicPr>
            <p:cNvPr id="18" name="图片 17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43240" y="1357298"/>
              <a:ext cx="866775" cy="1009650"/>
            </a:xfrm>
            <a:prstGeom prst="rect">
              <a:avLst/>
            </a:prstGeom>
          </p:spPr>
        </p:pic>
        <p:pic>
          <p:nvPicPr>
            <p:cNvPr id="19" name="图片 18" descr="1.gif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572000" y="1785926"/>
              <a:ext cx="1928826" cy="442911"/>
            </a:xfrm>
            <a:prstGeom prst="rect">
              <a:avLst/>
            </a:prstGeom>
          </p:spPr>
        </p:pic>
        <p:pic>
          <p:nvPicPr>
            <p:cNvPr id="20" name="图片 19" descr="1.gif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715140" y="1285860"/>
              <a:ext cx="1543054" cy="1233034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285852" y="2500306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华文楷体" pitchFamily="2" charset="-122"/>
                  <a:ea typeface="华文楷体" pitchFamily="2" charset="-122"/>
                </a:rPr>
                <a:t>3.5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000364" y="2500306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华文楷体" pitchFamily="2" charset="-122"/>
                  <a:ea typeface="华文楷体" pitchFamily="2" charset="-122"/>
                </a:rPr>
                <a:t>8.7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857752" y="2500306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华文楷体" pitchFamily="2" charset="-122"/>
                  <a:ea typeface="华文楷体" pitchFamily="2" charset="-122"/>
                </a:rPr>
                <a:t>0.4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000892" y="2500306"/>
              <a:ext cx="1143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华文楷体" pitchFamily="2" charset="-122"/>
                  <a:ea typeface="华文楷体" pitchFamily="2" charset="-122"/>
                </a:rPr>
                <a:t>5.8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71472" y="2786058"/>
            <a:ext cx="8358246" cy="1256991"/>
            <a:chOff x="642910" y="2643182"/>
            <a:chExt cx="8358246" cy="1256991"/>
          </a:xfrm>
        </p:grpSpPr>
        <p:sp>
          <p:nvSpPr>
            <p:cNvPr id="26" name="矩形 25"/>
            <p:cNvSpPr/>
            <p:nvPr/>
          </p:nvSpPr>
          <p:spPr>
            <a:xfrm>
              <a:off x="642910" y="2714620"/>
              <a:ext cx="8358246" cy="1076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（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）小红有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10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元钱，买了一本    ，还想</a:t>
              </a:r>
              <a:endPara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买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个      和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把       ，她的钱够吗？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pic>
          <p:nvPicPr>
            <p:cNvPr id="28" name="图片 27" descr="1.gif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215074" y="2643182"/>
              <a:ext cx="893996" cy="714380"/>
            </a:xfrm>
            <a:prstGeom prst="rect">
              <a:avLst/>
            </a:prstGeom>
          </p:spPr>
        </p:pic>
        <p:pic>
          <p:nvPicPr>
            <p:cNvPr id="29" name="图片 28" descr="1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28166" y="3114355"/>
              <a:ext cx="928694" cy="785818"/>
            </a:xfrm>
            <a:prstGeom prst="rect">
              <a:avLst/>
            </a:prstGeom>
          </p:spPr>
        </p:pic>
        <p:pic>
          <p:nvPicPr>
            <p:cNvPr id="30" name="图片 29" descr="1.gif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285618" y="3277234"/>
              <a:ext cx="1000132" cy="442911"/>
            </a:xfrm>
            <a:prstGeom prst="rect">
              <a:avLst/>
            </a:prstGeom>
          </p:spPr>
        </p:pic>
      </p:grpSp>
      <p:sp>
        <p:nvSpPr>
          <p:cNvPr id="32" name="矩形 31"/>
          <p:cNvSpPr/>
          <p:nvPr/>
        </p:nvSpPr>
        <p:spPr>
          <a:xfrm>
            <a:off x="1643042" y="4214818"/>
            <a:ext cx="55721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5.8+3.5+0.4=9.7(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9.7&lt;10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714480" y="5143512"/>
            <a:ext cx="3147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她的钱够了。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500034" y="642918"/>
            <a:ext cx="86439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小亮是一个小马虎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在计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算小数加法时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把其中一个加数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4.5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看成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45,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结果得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55.3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。正确的结果应该是多少？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857884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2428860" y="2928934"/>
            <a:ext cx="287290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55.3-45=10.3</a:t>
            </a:r>
          </a:p>
          <a:p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en-US" altLang="zh-CN" sz="3200" dirty="0" smtClean="0">
              <a:latin typeface="宋体" panose="02010600030101010101" pitchFamily="2" charset="-122"/>
            </a:endParaRPr>
          </a:p>
          <a:p>
            <a:r>
              <a:rPr lang="en-US" sz="3200" dirty="0" smtClean="0">
                <a:latin typeface="宋体" panose="02010600030101010101" pitchFamily="2" charset="-122"/>
              </a:rPr>
              <a:t>10.3+4.5=14.8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500298" y="5072074"/>
            <a:ext cx="5543505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</a:rPr>
              <a:t>答：正确的结果应该是</a:t>
            </a:r>
            <a:r>
              <a:rPr lang="en-US" altLang="zh-CN" sz="3200" dirty="0" smtClean="0">
                <a:latin typeface="宋体" panose="02010600030101010101" pitchFamily="2" charset="-122"/>
              </a:rPr>
              <a:t>14.8</a:t>
            </a:r>
            <a:r>
              <a:rPr lang="zh-CN" altLang="en-US" sz="3200" dirty="0" smtClean="0">
                <a:latin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1714480" y="2214554"/>
            <a:ext cx="6591300" cy="4357718"/>
            <a:chOff x="785786" y="571480"/>
            <a:chExt cx="6591300" cy="4905375"/>
          </a:xfrm>
        </p:grpSpPr>
        <p:pic>
          <p:nvPicPr>
            <p:cNvPr id="33" name="图片 32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786" y="571480"/>
              <a:ext cx="6591300" cy="4905375"/>
            </a:xfrm>
            <a:prstGeom prst="rect">
              <a:avLst/>
            </a:prstGeom>
          </p:spPr>
        </p:pic>
        <p:sp>
          <p:nvSpPr>
            <p:cNvPr id="46" name="TextBox 9"/>
            <p:cNvSpPr txBox="1">
              <a:spLocks noChangeArrowheads="1"/>
            </p:cNvSpPr>
            <p:nvPr/>
          </p:nvSpPr>
          <p:spPr bwMode="auto">
            <a:xfrm rot="21182370">
              <a:off x="1878243" y="2768352"/>
              <a:ext cx="911092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/>
                <a:t>0.8</a:t>
              </a:r>
              <a:r>
                <a:rPr lang="zh-CN" altLang="en-US" sz="2000" b="1" dirty="0"/>
                <a:t>元</a:t>
              </a:r>
            </a:p>
          </p:txBody>
        </p:sp>
        <p:sp>
          <p:nvSpPr>
            <p:cNvPr id="47" name="TextBox 10"/>
            <p:cNvSpPr txBox="1">
              <a:spLocks noChangeArrowheads="1"/>
            </p:cNvSpPr>
            <p:nvPr/>
          </p:nvSpPr>
          <p:spPr bwMode="auto">
            <a:xfrm rot="21182370">
              <a:off x="3020725" y="2634127"/>
              <a:ext cx="1053871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/>
                <a:t>1.2</a:t>
              </a:r>
              <a:r>
                <a:rPr lang="zh-CN" altLang="en-US" sz="2000" b="1" dirty="0"/>
                <a:t>元</a:t>
              </a:r>
            </a:p>
          </p:txBody>
        </p:sp>
        <p:sp>
          <p:nvSpPr>
            <p:cNvPr id="48" name="TextBox 11"/>
            <p:cNvSpPr txBox="1">
              <a:spLocks noChangeArrowheads="1"/>
            </p:cNvSpPr>
            <p:nvPr/>
          </p:nvSpPr>
          <p:spPr bwMode="auto">
            <a:xfrm rot="21182370">
              <a:off x="4164077" y="2485600"/>
              <a:ext cx="960585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/>
                <a:t>0.6</a:t>
              </a:r>
              <a:r>
                <a:rPr lang="zh-CN" altLang="en-US" sz="2000" b="1" dirty="0"/>
                <a:t>元</a:t>
              </a:r>
            </a:p>
          </p:txBody>
        </p:sp>
        <p:sp>
          <p:nvSpPr>
            <p:cNvPr id="49" name="TextBox 12"/>
            <p:cNvSpPr txBox="1">
              <a:spLocks noChangeArrowheads="1"/>
            </p:cNvSpPr>
            <p:nvPr/>
          </p:nvSpPr>
          <p:spPr bwMode="auto">
            <a:xfrm rot="21182370">
              <a:off x="5745421" y="2230109"/>
              <a:ext cx="1230261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/>
                <a:t>25.8</a:t>
              </a:r>
              <a:r>
                <a:rPr lang="zh-CN" altLang="en-US" sz="2000" b="1" dirty="0"/>
                <a:t>元</a:t>
              </a:r>
            </a:p>
          </p:txBody>
        </p:sp>
        <p:sp>
          <p:nvSpPr>
            <p:cNvPr id="50" name="TextBox 13"/>
            <p:cNvSpPr txBox="1">
              <a:spLocks noChangeArrowheads="1"/>
            </p:cNvSpPr>
            <p:nvPr/>
          </p:nvSpPr>
          <p:spPr bwMode="auto">
            <a:xfrm rot="21182370">
              <a:off x="1949256" y="4132649"/>
              <a:ext cx="1026198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/>
                <a:t>0.5</a:t>
              </a:r>
              <a:r>
                <a:rPr lang="zh-CN" altLang="en-US" sz="2000" b="1" dirty="0"/>
                <a:t>元</a:t>
              </a:r>
            </a:p>
          </p:txBody>
        </p:sp>
        <p:sp>
          <p:nvSpPr>
            <p:cNvPr id="51" name="TextBox 14"/>
            <p:cNvSpPr txBox="1">
              <a:spLocks noChangeArrowheads="1"/>
            </p:cNvSpPr>
            <p:nvPr/>
          </p:nvSpPr>
          <p:spPr bwMode="auto">
            <a:xfrm rot="21182370">
              <a:off x="3175677" y="3939119"/>
              <a:ext cx="957000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/>
                <a:t>6.8</a:t>
              </a:r>
              <a:r>
                <a:rPr lang="zh-CN" altLang="en-US" sz="2000" b="1" dirty="0"/>
                <a:t>元</a:t>
              </a:r>
            </a:p>
          </p:txBody>
        </p:sp>
        <p:sp>
          <p:nvSpPr>
            <p:cNvPr id="52" name="TextBox 15"/>
            <p:cNvSpPr txBox="1">
              <a:spLocks noChangeArrowheads="1"/>
            </p:cNvSpPr>
            <p:nvPr/>
          </p:nvSpPr>
          <p:spPr bwMode="auto">
            <a:xfrm rot="21182370">
              <a:off x="4449554" y="3704571"/>
              <a:ext cx="1035287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/>
                <a:t>2.5</a:t>
              </a:r>
              <a:r>
                <a:rPr lang="zh-CN" altLang="en-US" sz="2000" b="1" dirty="0"/>
                <a:t>元</a:t>
              </a:r>
            </a:p>
          </p:txBody>
        </p:sp>
        <p:sp>
          <p:nvSpPr>
            <p:cNvPr id="53" name="TextBox 16"/>
            <p:cNvSpPr txBox="1">
              <a:spLocks noChangeArrowheads="1"/>
            </p:cNvSpPr>
            <p:nvPr/>
          </p:nvSpPr>
          <p:spPr bwMode="auto">
            <a:xfrm rot="21182370">
              <a:off x="5948307" y="3442554"/>
              <a:ext cx="1427009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/>
                <a:t>0.9</a:t>
              </a:r>
              <a:r>
                <a:rPr lang="zh-CN" altLang="en-US" sz="2000" b="1" dirty="0"/>
                <a:t>元</a:t>
              </a:r>
            </a:p>
          </p:txBody>
        </p:sp>
      </p:grpSp>
      <p:grpSp>
        <p:nvGrpSpPr>
          <p:cNvPr id="5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6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5786" y="857232"/>
            <a:ext cx="7715304" cy="1214441"/>
            <a:chOff x="785786" y="857232"/>
            <a:chExt cx="7715304" cy="1214441"/>
          </a:xfrm>
        </p:grpSpPr>
        <p:sp>
          <p:nvSpPr>
            <p:cNvPr id="18" name="TextBox 5"/>
            <p:cNvSpPr txBox="1">
              <a:spLocks noChangeArrowheads="1"/>
            </p:cNvSpPr>
            <p:nvPr/>
          </p:nvSpPr>
          <p:spPr bwMode="auto">
            <a:xfrm>
              <a:off x="785786" y="928670"/>
              <a:ext cx="7715304" cy="10763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latin typeface="华文楷体" pitchFamily="2" charset="-122"/>
                  <a:ea typeface="华文楷体" pitchFamily="2" charset="-122"/>
                </a:rPr>
                <a:t>小丽有</a:t>
              </a:r>
              <a:r>
                <a:rPr lang="en-US" altLang="zh-CN" sz="3200" b="1" dirty="0">
                  <a:latin typeface="华文楷体" pitchFamily="2" charset="-122"/>
                  <a:ea typeface="华文楷体" pitchFamily="2" charset="-122"/>
                </a:rPr>
                <a:t>10</a:t>
              </a:r>
              <a:r>
                <a:rPr lang="zh-CN" altLang="en-US" sz="3200" b="1" dirty="0">
                  <a:latin typeface="华文楷体" pitchFamily="2" charset="-122"/>
                  <a:ea typeface="华文楷体" pitchFamily="2" charset="-122"/>
                </a:rPr>
                <a:t>元钱，买了</a:t>
              </a:r>
              <a:r>
                <a:rPr lang="en-US" altLang="zh-CN" sz="3200" b="1" dirty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b="1" dirty="0">
                  <a:latin typeface="华文楷体" pitchFamily="2" charset="-122"/>
                  <a:ea typeface="华文楷体" pitchFamily="2" charset="-122"/>
                </a:rPr>
                <a:t>个   </a:t>
              </a:r>
              <a:r>
                <a:rPr lang="zh-CN" altLang="en-US" sz="3200" b="1" dirty="0" smtClean="0">
                  <a:latin typeface="华文楷体" pitchFamily="2" charset="-122"/>
                  <a:ea typeface="华文楷体" pitchFamily="2" charset="-122"/>
                </a:rPr>
                <a:t> ，</a:t>
              </a:r>
              <a:r>
                <a:rPr lang="zh-CN" altLang="en-US" sz="3200" b="1" dirty="0">
                  <a:latin typeface="华文楷体" pitchFamily="2" charset="-122"/>
                  <a:ea typeface="华文楷体" pitchFamily="2" charset="-122"/>
                </a:rPr>
                <a:t>还想买一个     </a:t>
              </a:r>
              <a:r>
                <a:rPr lang="zh-CN" altLang="en-US" sz="3200" b="1" dirty="0" smtClean="0">
                  <a:latin typeface="华文楷体" pitchFamily="2" charset="-122"/>
                  <a:ea typeface="华文楷体" pitchFamily="2" charset="-122"/>
                </a:rPr>
                <a:t> 和</a:t>
              </a:r>
              <a:r>
                <a:rPr lang="en-US" altLang="zh-CN" sz="3200" b="1" dirty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b="1" dirty="0">
                  <a:latin typeface="华文楷体" pitchFamily="2" charset="-122"/>
                  <a:ea typeface="华文楷体" pitchFamily="2" charset="-122"/>
                </a:rPr>
                <a:t>支   </a:t>
              </a:r>
              <a:r>
                <a:rPr lang="zh-CN" altLang="en-US" sz="3200" b="1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zh-CN" altLang="en-US" sz="3200" b="1" dirty="0">
                  <a:latin typeface="华文楷体" pitchFamily="2" charset="-122"/>
                  <a:ea typeface="华文楷体" pitchFamily="2" charset="-122"/>
                </a:rPr>
                <a:t>，她的钱够吗</a:t>
              </a:r>
              <a:r>
                <a:rPr lang="zh-CN" altLang="en-US" sz="3200" b="1" dirty="0" smtClean="0">
                  <a:latin typeface="华文楷体" pitchFamily="2" charset="-122"/>
                  <a:ea typeface="华文楷体" pitchFamily="2" charset="-122"/>
                </a:rPr>
                <a:t>？</a:t>
              </a:r>
              <a:endParaRPr lang="zh-CN" altLang="en-US" sz="3200" b="1" dirty="0">
                <a:latin typeface="华文楷体" pitchFamily="2" charset="-122"/>
                <a:ea typeface="华文楷体" pitchFamily="2" charset="-122"/>
              </a:endParaRPr>
            </a:p>
          </p:txBody>
        </p:sp>
        <p:pic>
          <p:nvPicPr>
            <p:cNvPr id="19" name="Picture 2" descr="F:\人三课件\彩色教材\42.tif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74841" r="12421" b="61111"/>
            <a:stretch>
              <a:fillRect/>
            </a:stretch>
          </p:blipFill>
          <p:spPr bwMode="auto">
            <a:xfrm rot="20062961">
              <a:off x="5000628" y="857232"/>
              <a:ext cx="1143000" cy="500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2" descr="F:\人三课件\彩色教材\42.tif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11626" t="27779" r="72452" b="11111"/>
            <a:stretch>
              <a:fillRect/>
            </a:stretch>
          </p:blipFill>
          <p:spPr bwMode="auto">
            <a:xfrm>
              <a:off x="1308391" y="1357298"/>
              <a:ext cx="1214438" cy="6679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2" descr="F:\人三课件\彩色教材\42.tif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033" t="33333" r="57005" b="11111"/>
            <a:stretch>
              <a:fillRect/>
            </a:stretch>
          </p:blipFill>
          <p:spPr bwMode="auto">
            <a:xfrm>
              <a:off x="3602661" y="1357298"/>
              <a:ext cx="714375" cy="714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" name="组合 24"/>
          <p:cNvGrpSpPr/>
          <p:nvPr/>
        </p:nvGrpSpPr>
        <p:grpSpPr>
          <a:xfrm>
            <a:off x="500034" y="2500306"/>
            <a:ext cx="7358114" cy="1857388"/>
            <a:chOff x="928662" y="1071546"/>
            <a:chExt cx="7358114" cy="1857388"/>
          </a:xfrm>
        </p:grpSpPr>
        <p:pic>
          <p:nvPicPr>
            <p:cNvPr id="26" name="Picture 2" descr="C:\Users\Administrator\Desktop\人教修订\4.gif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928662" y="1428736"/>
              <a:ext cx="1333500" cy="990600"/>
            </a:xfrm>
            <a:prstGeom prst="rect">
              <a:avLst/>
            </a:prstGeom>
            <a:noFill/>
          </p:spPr>
        </p:pic>
        <p:grpSp>
          <p:nvGrpSpPr>
            <p:cNvPr id="27" name="组合 53"/>
            <p:cNvGrpSpPr/>
            <p:nvPr/>
          </p:nvGrpSpPr>
          <p:grpSpPr>
            <a:xfrm>
              <a:off x="2357422" y="1071546"/>
              <a:ext cx="5929354" cy="1857388"/>
              <a:chOff x="4929158" y="1000108"/>
              <a:chExt cx="5143568" cy="2071702"/>
            </a:xfrm>
          </p:grpSpPr>
          <p:sp>
            <p:nvSpPr>
              <p:cNvPr id="28" name="圆角矩形标注 27"/>
              <p:cNvSpPr/>
              <p:nvPr/>
            </p:nvSpPr>
            <p:spPr>
              <a:xfrm>
                <a:off x="4929158" y="1000108"/>
                <a:ext cx="4214842" cy="2071702"/>
              </a:xfrm>
              <a:prstGeom prst="wedgeRoundRectCallout">
                <a:avLst>
                  <a:gd name="adj1" fmla="val -58368"/>
                  <a:gd name="adj2" fmla="val -19470"/>
                  <a:gd name="adj3" fmla="val 16667"/>
                </a:avLst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12"/>
              <p:cNvSpPr txBox="1">
                <a:spLocks noChangeArrowheads="1"/>
              </p:cNvSpPr>
              <p:nvPr/>
            </p:nvSpPr>
            <p:spPr bwMode="auto">
              <a:xfrm>
                <a:off x="5000628" y="1142984"/>
                <a:ext cx="5072098" cy="156966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10-6.8=3.2</a:t>
                </a:r>
                <a:r>
                  <a:rPr lang="zh-CN" altLang="en-US" sz="32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（元）</a:t>
                </a:r>
              </a:p>
              <a:p>
                <a:r>
                  <a:rPr lang="en-US" altLang="zh-CN" sz="3200" b="1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2.5+0.6=3.1</a:t>
                </a:r>
                <a:r>
                  <a:rPr lang="zh-CN" altLang="en-US" sz="3200" b="1" dirty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（元）</a:t>
                </a:r>
                <a:endParaRPr lang="en-US" altLang="zh-CN" sz="3200" b="1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endParaRPr>
              </a:p>
              <a:p>
                <a:r>
                  <a:rPr lang="en-US" altLang="zh-CN" sz="3200" b="1" dirty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3.1 </a:t>
                </a:r>
                <a:r>
                  <a:rPr lang="zh-CN" altLang="en-US" sz="3200" b="1" dirty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＜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3.2</a:t>
                </a:r>
                <a:r>
                  <a:rPr lang="zh-CN" altLang="en-US" sz="3200" b="1" dirty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，小丽的钱够了</a:t>
                </a:r>
                <a:r>
                  <a:rPr lang="zh-CN" altLang="en-US" sz="3200" b="1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。</a:t>
                </a:r>
                <a:endParaRPr lang="en-US" altLang="zh-CN" sz="3200" b="1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2071670" y="4500570"/>
            <a:ext cx="6262722" cy="1714512"/>
            <a:chOff x="1357290" y="3786190"/>
            <a:chExt cx="6262722" cy="1714512"/>
          </a:xfrm>
        </p:grpSpPr>
        <p:pic>
          <p:nvPicPr>
            <p:cNvPr id="31" name="Picture 3" descr="C:\Users\Administrator\Desktop\人教修订\3.gif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286512" y="4071942"/>
              <a:ext cx="1333500" cy="990600"/>
            </a:xfrm>
            <a:prstGeom prst="rect">
              <a:avLst/>
            </a:prstGeom>
            <a:noFill/>
          </p:spPr>
        </p:pic>
        <p:grpSp>
          <p:nvGrpSpPr>
            <p:cNvPr id="32" name="组合 55"/>
            <p:cNvGrpSpPr/>
            <p:nvPr/>
          </p:nvGrpSpPr>
          <p:grpSpPr>
            <a:xfrm>
              <a:off x="1357290" y="3786190"/>
              <a:ext cx="4572032" cy="1714512"/>
              <a:chOff x="1428728" y="4786322"/>
              <a:chExt cx="4572032" cy="1714512"/>
            </a:xfrm>
          </p:grpSpPr>
          <p:sp>
            <p:nvSpPr>
              <p:cNvPr id="34" name="圆角矩形标注 33"/>
              <p:cNvSpPr/>
              <p:nvPr/>
            </p:nvSpPr>
            <p:spPr>
              <a:xfrm>
                <a:off x="1428728" y="4786322"/>
                <a:ext cx="4572032" cy="1714512"/>
              </a:xfrm>
              <a:prstGeom prst="wedgeRoundRectCallout">
                <a:avLst>
                  <a:gd name="adj1" fmla="val 64246"/>
                  <a:gd name="adj2" fmla="val -10304"/>
                  <a:gd name="adj3" fmla="val 16667"/>
                </a:avLst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428728" y="4929198"/>
                <a:ext cx="4572000" cy="156966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10-6.8=3.2(</a:t>
                </a:r>
                <a:r>
                  <a:rPr lang="zh-CN" altLang="en-US" sz="32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元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)</a:t>
                </a:r>
                <a:endPara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endParaRPr>
              </a:p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3.2-2.5=0.7(</a:t>
                </a:r>
                <a:r>
                  <a:rPr lang="zh-CN" altLang="en-US" sz="32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元</a:t>
                </a:r>
                <a:r>
                  <a:rPr lang="en-US" altLang="zh-CN" sz="32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)</a:t>
                </a:r>
                <a:endPara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endParaRPr>
              </a:p>
              <a:p>
                <a:r>
                  <a:rPr lang="en-US" altLang="zh-CN" sz="32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0.7&gt;0.6,</a:t>
                </a:r>
                <a:r>
                  <a:rPr lang="zh-CN" altLang="en-US" sz="32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小丽的钱够了</a:t>
                </a:r>
                <a:r>
                  <a:rPr lang="zh-CN" altLang="en-US" dirty="0" smtClean="0"/>
                  <a:t>。</a:t>
                </a:r>
                <a:endParaRPr lang="zh-CN" altLang="en-US" dirty="0"/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1000100" y="357166"/>
            <a:ext cx="7715304" cy="928688"/>
            <a:chOff x="785786" y="714356"/>
            <a:chExt cx="7715304" cy="928688"/>
          </a:xfrm>
        </p:grpSpPr>
        <p:sp>
          <p:nvSpPr>
            <p:cNvPr id="60" name="TextBox 5"/>
            <p:cNvSpPr txBox="1">
              <a:spLocks noChangeArrowheads="1"/>
            </p:cNvSpPr>
            <p:nvPr/>
          </p:nvSpPr>
          <p:spPr bwMode="auto">
            <a:xfrm>
              <a:off x="785786" y="928670"/>
              <a:ext cx="7715304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dirty="0" smtClean="0">
                  <a:latin typeface="华文楷体" pitchFamily="2" charset="-122"/>
                  <a:ea typeface="华文楷体" pitchFamily="2" charset="-122"/>
                </a:rPr>
                <a:t>如果</a:t>
              </a:r>
              <a:r>
                <a:rPr lang="zh-CN" altLang="en-US" sz="3200" b="1" dirty="0">
                  <a:latin typeface="华文楷体" pitchFamily="2" charset="-122"/>
                  <a:ea typeface="华文楷体" pitchFamily="2" charset="-122"/>
                </a:rPr>
                <a:t>把 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zh-CN" altLang="en-US" sz="3200" b="1" dirty="0" smtClean="0">
                  <a:latin typeface="华文楷体" pitchFamily="2" charset="-122"/>
                  <a:ea typeface="华文楷体" pitchFamily="2" charset="-122"/>
                </a:rPr>
                <a:t>换成     </a:t>
              </a:r>
              <a:r>
                <a:rPr lang="zh-CN" altLang="en-US" sz="3200" b="1" dirty="0">
                  <a:latin typeface="华文楷体" pitchFamily="2" charset="-122"/>
                  <a:ea typeface="华文楷体" pitchFamily="2" charset="-122"/>
                </a:rPr>
                <a:t>，钱够吗？</a:t>
              </a:r>
            </a:p>
          </p:txBody>
        </p:sp>
        <p:pic>
          <p:nvPicPr>
            <p:cNvPr id="63" name="Picture 2" descr="F:\人三课件\彩色教材\42.tif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033" t="33333" r="57005" b="11111"/>
            <a:stretch>
              <a:fillRect/>
            </a:stretch>
          </p:blipFill>
          <p:spPr bwMode="auto">
            <a:xfrm>
              <a:off x="2143108" y="857232"/>
              <a:ext cx="714375" cy="714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5" name="Picture 2" descr="F:\人三课件\彩色教材\42.tif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88376" t="27779" r="3662"/>
            <a:stretch>
              <a:fillRect/>
            </a:stretch>
          </p:blipFill>
          <p:spPr bwMode="auto">
            <a:xfrm>
              <a:off x="3857620" y="714356"/>
              <a:ext cx="714375" cy="928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9" name="流程图: 可选过程 68"/>
          <p:cNvSpPr/>
          <p:nvPr/>
        </p:nvSpPr>
        <p:spPr>
          <a:xfrm>
            <a:off x="428596" y="1357298"/>
            <a:ext cx="3929058" cy="2143140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en-US" altLang="zh-CN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lvl="0"/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方法一：</a:t>
            </a:r>
            <a:endParaRPr lang="en-US" altLang="zh-CN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lvl="0"/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先算</a:t>
            </a:r>
            <a:r>
              <a:rPr 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10-6.8=3.2(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元</a:t>
            </a:r>
            <a:r>
              <a:rPr 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2.5+1.2=3.7(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元</a:t>
            </a:r>
            <a:r>
              <a:rPr 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3.7&gt;3.2,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所以钱不够。</a:t>
            </a:r>
          </a:p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0" name="云形 69"/>
          <p:cNvSpPr/>
          <p:nvPr/>
        </p:nvSpPr>
        <p:spPr>
          <a:xfrm>
            <a:off x="285720" y="3929066"/>
            <a:ext cx="5286412" cy="2428892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en-US" altLang="zh-CN" dirty="0" smtClean="0"/>
          </a:p>
          <a:p>
            <a:pPr lvl="0"/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方法二：</a:t>
            </a:r>
            <a:endParaRPr lang="en-US" altLang="zh-CN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lvl="0"/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先算</a:t>
            </a:r>
            <a:r>
              <a:rPr 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10-6.8=3.2(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元</a:t>
            </a:r>
            <a:r>
              <a:rPr 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3.2-2.5=0.7(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元</a:t>
            </a:r>
            <a:r>
              <a:rPr 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0.7&lt;1.2,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所以钱不够。</a:t>
            </a:r>
          </a:p>
          <a:p>
            <a:pPr algn="ctr"/>
            <a:endParaRPr lang="zh-CN" altLang="en-US" dirty="0"/>
          </a:p>
        </p:txBody>
      </p:sp>
      <p:sp>
        <p:nvSpPr>
          <p:cNvPr id="71" name="椭圆 70"/>
          <p:cNvSpPr/>
          <p:nvPr/>
        </p:nvSpPr>
        <p:spPr>
          <a:xfrm>
            <a:off x="4572000" y="1285860"/>
            <a:ext cx="4357718" cy="3429024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方法三：</a:t>
            </a:r>
            <a:r>
              <a:rPr lang="en-US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6.8+2.5+1.2=10.5(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元</a:t>
            </a:r>
            <a:r>
              <a:rPr lang="en-US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10.5&gt;10,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所以钱不够。</a:t>
            </a:r>
          </a:p>
          <a:p>
            <a:pPr algn="ctr"/>
            <a:endParaRPr lang="en-US" altLang="zh-CN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endParaRPr lang="zh-CN" altLang="en-US" sz="28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/>
        </p:nvSpPr>
        <p:spPr>
          <a:xfrm>
            <a:off x="857224" y="642918"/>
            <a:ext cx="171451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巩固练习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42976" y="1428736"/>
            <a:ext cx="685804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小亮有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元钱，能买什么东西？</a:t>
            </a:r>
          </a:p>
        </p:txBody>
      </p:sp>
      <p:sp>
        <p:nvSpPr>
          <p:cNvPr id="19" name="矩形 18"/>
          <p:cNvSpPr/>
          <p:nvPr/>
        </p:nvSpPr>
        <p:spPr>
          <a:xfrm>
            <a:off x="2928926" y="642918"/>
            <a:ext cx="38523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97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页做一做。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00100" y="3429000"/>
            <a:ext cx="6858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你还能提出其他数学问题并解答吗？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1000100" y="4143380"/>
            <a:ext cx="6981398" cy="2220226"/>
            <a:chOff x="1000100" y="4143380"/>
            <a:chExt cx="6981398" cy="2220226"/>
          </a:xfrm>
        </p:grpSpPr>
        <p:sp>
          <p:nvSpPr>
            <p:cNvPr id="22" name="矩形 21"/>
            <p:cNvSpPr/>
            <p:nvPr/>
          </p:nvSpPr>
          <p:spPr>
            <a:xfrm>
              <a:off x="1285852" y="4143380"/>
              <a:ext cx="621510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买一块橡皮和一个铅笔盒多少元？</a:t>
              </a:r>
              <a:endParaRPr lang="zh-CN" altLang="en-US" sz="3200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714612" y="4643446"/>
              <a:ext cx="328487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en-US" sz="3200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0.5+6.8=7.3(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元</a:t>
              </a:r>
              <a:r>
                <a:rPr lang="en-US" altLang="en-US" sz="3200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)</a:t>
              </a:r>
              <a:endPara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000100" y="5286388"/>
              <a:ext cx="6981398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答：买一块橡皮和一个铅笔盒</a:t>
              </a:r>
              <a:r>
                <a:rPr lang="en-US" altLang="zh-CN" sz="3200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7.3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元。</a:t>
              </a:r>
              <a:endPara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</a:endParaRPr>
            </a:p>
            <a:p>
              <a:r>
                <a:rPr lang="zh-CN" altLang="en-US" sz="3200" dirty="0" smtClean="0">
                  <a:solidFill>
                    <a:srgbClr val="C00000"/>
                  </a:solidFill>
                  <a:latin typeface="宋体" panose="02010600030101010101" pitchFamily="2" charset="-122"/>
                </a:rPr>
                <a:t>（答案不唯一）</a:t>
              </a: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285852" y="2143116"/>
            <a:ext cx="67866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</a:rPr>
              <a:t>0.5×4=2</a:t>
            </a:r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</a:rPr>
              <a:t>（元）</a:t>
            </a:r>
            <a:endParaRPr lang="en-US" altLang="zh-CN" sz="3200" dirty="0" smtClean="0">
              <a:solidFill>
                <a:schemeClr val="accent6">
                  <a:lumMod val="50000"/>
                </a:schemeClr>
              </a:solidFill>
              <a:latin typeface="宋体" panose="02010600030101010101" pitchFamily="2" charset="-122"/>
            </a:endParaRPr>
          </a:p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</a:rPr>
              <a:t>答：能买</a:t>
            </a:r>
            <a:r>
              <a:rPr lang="en-US" altLang="zh-CN" sz="3200" dirty="0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</a:rPr>
              <a:t>块橡皮。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（答案不唯一）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786454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143644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214414" y="571480"/>
            <a:ext cx="57887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98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页练习二十一第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题 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5786" y="1000108"/>
            <a:ext cx="7500990" cy="2714644"/>
            <a:chOff x="714348" y="1071546"/>
            <a:chExt cx="7500990" cy="3000396"/>
          </a:xfrm>
        </p:grpSpPr>
        <p:sp>
          <p:nvSpPr>
            <p:cNvPr id="24" name="TextBox 23"/>
            <p:cNvSpPr txBox="1"/>
            <p:nvPr/>
          </p:nvSpPr>
          <p:spPr>
            <a:xfrm>
              <a:off x="714348" y="1285860"/>
              <a:ext cx="4286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4.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pic>
          <p:nvPicPr>
            <p:cNvPr id="25" name="图片 24" descr="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2976" y="1071546"/>
              <a:ext cx="7068240" cy="3000396"/>
            </a:xfrm>
            <a:prstGeom prst="rect">
              <a:avLst/>
            </a:prstGeom>
          </p:spPr>
        </p:pic>
        <p:sp>
          <p:nvSpPr>
            <p:cNvPr id="26" name="圆角矩形标注 25"/>
            <p:cNvSpPr/>
            <p:nvPr/>
          </p:nvSpPr>
          <p:spPr>
            <a:xfrm>
              <a:off x="1285852" y="1857364"/>
              <a:ext cx="1928826" cy="428628"/>
            </a:xfrm>
            <a:prstGeom prst="wedgeRoundRectCallout">
              <a:avLst>
                <a:gd name="adj1" fmla="val 61565"/>
                <a:gd name="adj2" fmla="val 147937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载质量：</a:t>
              </a:r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吨 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7" name="圆角矩形标注 26"/>
            <p:cNvSpPr/>
            <p:nvPr/>
          </p:nvSpPr>
          <p:spPr>
            <a:xfrm>
              <a:off x="6000760" y="1571612"/>
              <a:ext cx="2214578" cy="500066"/>
            </a:xfrm>
            <a:prstGeom prst="wedgeRoundRectCallout">
              <a:avLst>
                <a:gd name="adj1" fmla="val -63519"/>
                <a:gd name="adj2" fmla="val 56509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共重</a:t>
              </a:r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8.7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吨。 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071538" y="3643314"/>
            <a:ext cx="607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货车自重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吨。它是否超载了？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857752" y="4286256"/>
            <a:ext cx="307183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方法</a:t>
            </a:r>
            <a:r>
              <a:rPr lang="en-US" sz="2800" dirty="0" smtClean="0">
                <a:latin typeface="宋体" panose="02010600030101010101" pitchFamily="2" charset="-122"/>
              </a:rPr>
              <a:t>2:</a:t>
            </a:r>
          </a:p>
          <a:p>
            <a:r>
              <a:rPr lang="en-US" sz="2800" dirty="0" smtClean="0">
                <a:latin typeface="宋体" panose="02010600030101010101" pitchFamily="2" charset="-122"/>
              </a:rPr>
              <a:t>8.7-2.8=5.9(</a:t>
            </a:r>
            <a:r>
              <a:rPr lang="zh-CN" altLang="en-US" sz="2800" dirty="0" smtClean="0">
                <a:latin typeface="宋体" panose="02010600030101010101" pitchFamily="2" charset="-122"/>
              </a:rPr>
              <a:t>吨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</a:p>
          <a:p>
            <a:r>
              <a:rPr lang="en-US" sz="2800" dirty="0" smtClean="0">
                <a:latin typeface="宋体" panose="02010600030101010101" pitchFamily="2" charset="-122"/>
              </a:rPr>
              <a:t>6&gt;5.9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endParaRPr lang="en-US" altLang="zh-CN" sz="2800" dirty="0" smtClean="0">
              <a:latin typeface="宋体" panose="02010600030101010101" pitchFamily="2" charset="-122"/>
            </a:endParaRPr>
          </a:p>
          <a:p>
            <a:r>
              <a:rPr lang="zh-CN" altLang="en-US" sz="2800" dirty="0" smtClean="0">
                <a:latin typeface="宋体" panose="02010600030101010101" pitchFamily="2" charset="-122"/>
              </a:rPr>
              <a:t>答：没有超载。</a:t>
            </a:r>
          </a:p>
        </p:txBody>
      </p:sp>
      <p:sp>
        <p:nvSpPr>
          <p:cNvPr id="32" name="矩形 31"/>
          <p:cNvSpPr/>
          <p:nvPr/>
        </p:nvSpPr>
        <p:spPr>
          <a:xfrm>
            <a:off x="1214414" y="4286256"/>
            <a:ext cx="28575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方法</a:t>
            </a:r>
            <a:r>
              <a:rPr lang="en-US" altLang="zh-CN" sz="2800" dirty="0" smtClean="0">
                <a:latin typeface="宋体" panose="02010600030101010101" pitchFamily="2" charset="-122"/>
              </a:rPr>
              <a:t>1</a:t>
            </a:r>
            <a:r>
              <a:rPr lang="zh-CN" altLang="en-US" sz="2800" dirty="0" smtClean="0">
                <a:latin typeface="宋体" panose="02010600030101010101" pitchFamily="2" charset="-122"/>
              </a:rPr>
              <a:t>：</a:t>
            </a:r>
            <a:endParaRPr lang="en-US" altLang="zh-CN" sz="2800" dirty="0" smtClean="0">
              <a:latin typeface="宋体" panose="02010600030101010101" pitchFamily="2" charset="-122"/>
            </a:endParaRPr>
          </a:p>
          <a:p>
            <a:r>
              <a:rPr lang="en-US" sz="2800" dirty="0" smtClean="0">
                <a:latin typeface="宋体" panose="02010600030101010101" pitchFamily="2" charset="-122"/>
              </a:rPr>
              <a:t>6+2.8=8.8(</a:t>
            </a:r>
            <a:r>
              <a:rPr lang="zh-CN" altLang="en-US" sz="2800" dirty="0" smtClean="0">
                <a:latin typeface="宋体" panose="02010600030101010101" pitchFamily="2" charset="-122"/>
              </a:rPr>
              <a:t>吨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r>
              <a:rPr lang="en-US" sz="2800" dirty="0" smtClean="0">
                <a:latin typeface="宋体" panose="02010600030101010101" pitchFamily="2" charset="-122"/>
              </a:rPr>
              <a:t>8.8&gt;8.7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endParaRPr lang="en-US" altLang="zh-CN" sz="2800" dirty="0" smtClean="0">
              <a:latin typeface="宋体" panose="02010600030101010101" pitchFamily="2" charset="-122"/>
            </a:endParaRPr>
          </a:p>
          <a:p>
            <a:r>
              <a:rPr lang="zh-CN" altLang="en-US" sz="2800" dirty="0" smtClean="0">
                <a:latin typeface="宋体" panose="02010600030101010101" pitchFamily="2" charset="-122"/>
              </a:rPr>
              <a:t>答：没有超载。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00100" y="357166"/>
            <a:ext cx="6643734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买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个肉松面包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元够吗？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2143108" y="535782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</a:t>
            </a:r>
            <a:r>
              <a:rPr lang="en-US" sz="3200" dirty="0" smtClean="0">
                <a:latin typeface="宋体" panose="02010600030101010101" pitchFamily="2" charset="-122"/>
              </a:rPr>
              <a:t>:5</a:t>
            </a:r>
            <a:r>
              <a:rPr lang="zh-CN" altLang="en-US" sz="3200" dirty="0" smtClean="0">
                <a:latin typeface="宋体" panose="02010600030101010101" pitchFamily="2" charset="-122"/>
              </a:rPr>
              <a:t>元不够。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1000100" y="1142984"/>
            <a:ext cx="7286676" cy="2442163"/>
            <a:chOff x="1000100" y="1142984"/>
            <a:chExt cx="7286676" cy="2442163"/>
          </a:xfrm>
        </p:grpSpPr>
        <p:grpSp>
          <p:nvGrpSpPr>
            <p:cNvPr id="111" name="组合 110"/>
            <p:cNvGrpSpPr/>
            <p:nvPr/>
          </p:nvGrpSpPr>
          <p:grpSpPr>
            <a:xfrm>
              <a:off x="1000100" y="1142984"/>
              <a:ext cx="7286676" cy="1942097"/>
              <a:chOff x="1142976" y="1500174"/>
              <a:chExt cx="7286676" cy="1942097"/>
            </a:xfrm>
          </p:grpSpPr>
          <p:grpSp>
            <p:nvGrpSpPr>
              <p:cNvPr id="108" name="组合 107"/>
              <p:cNvGrpSpPr/>
              <p:nvPr/>
            </p:nvGrpSpPr>
            <p:grpSpPr>
              <a:xfrm>
                <a:off x="1142976" y="1643050"/>
                <a:ext cx="1928826" cy="1727783"/>
                <a:chOff x="1142976" y="1643050"/>
                <a:chExt cx="1928826" cy="1727783"/>
              </a:xfrm>
            </p:grpSpPr>
            <p:pic>
              <p:nvPicPr>
                <p:cNvPr id="85" name="图片 84" descr="1.gif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285852" y="1643050"/>
                  <a:ext cx="1695451" cy="1138239"/>
                </a:xfrm>
                <a:prstGeom prst="rect">
                  <a:avLst/>
                </a:prstGeom>
              </p:spPr>
            </p:pic>
            <p:sp>
              <p:nvSpPr>
                <p:cNvPr id="105" name="TextBox 104"/>
                <p:cNvSpPr txBox="1"/>
                <p:nvPr/>
              </p:nvSpPr>
              <p:spPr>
                <a:xfrm>
                  <a:off x="1142976" y="2786058"/>
                  <a:ext cx="1928826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200" dirty="0" smtClean="0">
                      <a:latin typeface="华文楷体" pitchFamily="2" charset="-122"/>
                      <a:ea typeface="华文楷体" pitchFamily="2" charset="-122"/>
                    </a:rPr>
                    <a:t>牛肉面包</a:t>
                  </a:r>
                  <a:endParaRPr lang="zh-CN" altLang="en-US" sz="3200" dirty="0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</p:grpSp>
          <p:grpSp>
            <p:nvGrpSpPr>
              <p:cNvPr id="109" name="组合 108"/>
              <p:cNvGrpSpPr/>
              <p:nvPr/>
            </p:nvGrpSpPr>
            <p:grpSpPr>
              <a:xfrm>
                <a:off x="3428992" y="1500174"/>
                <a:ext cx="2610734" cy="1942097"/>
                <a:chOff x="3428992" y="1500174"/>
                <a:chExt cx="2610734" cy="1942097"/>
              </a:xfrm>
            </p:grpSpPr>
            <p:pic>
              <p:nvPicPr>
                <p:cNvPr id="104" name="图片 103" descr="1.gif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428992" y="1500174"/>
                  <a:ext cx="2610734" cy="1428760"/>
                </a:xfrm>
                <a:prstGeom prst="rect">
                  <a:avLst/>
                </a:prstGeom>
              </p:spPr>
            </p:pic>
            <p:sp>
              <p:nvSpPr>
                <p:cNvPr id="106" name="TextBox 105"/>
                <p:cNvSpPr txBox="1"/>
                <p:nvPr/>
              </p:nvSpPr>
              <p:spPr>
                <a:xfrm>
                  <a:off x="3786182" y="2857496"/>
                  <a:ext cx="1928826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200" dirty="0" smtClean="0">
                      <a:latin typeface="华文楷体" pitchFamily="2" charset="-122"/>
                      <a:ea typeface="华文楷体" pitchFamily="2" charset="-122"/>
                    </a:rPr>
                    <a:t>红豆面包</a:t>
                  </a:r>
                  <a:endParaRPr lang="zh-CN" altLang="en-US" sz="3200" dirty="0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</p:grpSp>
          <p:grpSp>
            <p:nvGrpSpPr>
              <p:cNvPr id="110" name="组合 109"/>
              <p:cNvGrpSpPr/>
              <p:nvPr/>
            </p:nvGrpSpPr>
            <p:grpSpPr>
              <a:xfrm>
                <a:off x="6286512" y="1571612"/>
                <a:ext cx="2143140" cy="1870659"/>
                <a:chOff x="6286512" y="1571612"/>
                <a:chExt cx="2143140" cy="1870659"/>
              </a:xfrm>
            </p:grpSpPr>
            <p:pic>
              <p:nvPicPr>
                <p:cNvPr id="95" name="图片 94" descr="1.gif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500826" y="1571612"/>
                  <a:ext cx="1928826" cy="1357322"/>
                </a:xfrm>
                <a:prstGeom prst="rect">
                  <a:avLst/>
                </a:prstGeom>
              </p:spPr>
            </p:pic>
            <p:sp>
              <p:nvSpPr>
                <p:cNvPr id="107" name="TextBox 106"/>
                <p:cNvSpPr txBox="1"/>
                <p:nvPr/>
              </p:nvSpPr>
              <p:spPr>
                <a:xfrm>
                  <a:off x="6286512" y="2857496"/>
                  <a:ext cx="1928826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200" dirty="0" smtClean="0">
                      <a:latin typeface="华文楷体" pitchFamily="2" charset="-122"/>
                      <a:ea typeface="华文楷体" pitchFamily="2" charset="-122"/>
                    </a:rPr>
                    <a:t>肉松面包</a:t>
                  </a:r>
                  <a:endParaRPr lang="zh-CN" altLang="en-US" sz="3200" dirty="0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</p:grpSp>
        </p:grpSp>
        <p:sp>
          <p:nvSpPr>
            <p:cNvPr id="113" name="TextBox 112"/>
            <p:cNvSpPr txBox="1"/>
            <p:nvPr/>
          </p:nvSpPr>
          <p:spPr>
            <a:xfrm>
              <a:off x="1285852" y="2928934"/>
              <a:ext cx="12144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2.5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3200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4000496" y="3000372"/>
              <a:ext cx="12144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1.8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3200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6572264" y="3000372"/>
              <a:ext cx="12144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2.7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3200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17" name="矩形 116"/>
          <p:cNvSpPr/>
          <p:nvPr/>
        </p:nvSpPr>
        <p:spPr>
          <a:xfrm>
            <a:off x="2143108" y="3786190"/>
            <a:ext cx="35829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2.7+2.7=5.4(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dirty="0"/>
          </a:p>
        </p:txBody>
      </p:sp>
      <p:sp>
        <p:nvSpPr>
          <p:cNvPr id="118" name="矩形 117"/>
          <p:cNvSpPr/>
          <p:nvPr/>
        </p:nvSpPr>
        <p:spPr>
          <a:xfrm>
            <a:off x="2214546" y="4572008"/>
            <a:ext cx="24545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latin typeface="宋体" panose="02010600030101010101" pitchFamily="2" charset="-122"/>
              </a:rPr>
              <a:t>5.4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latin typeface="宋体" panose="02010600030101010101" pitchFamily="2" charset="-122"/>
              </a:rPr>
              <a:t>&gt;5</a:t>
            </a:r>
            <a:r>
              <a:rPr lang="zh-CN" altLang="en-US" sz="3200" dirty="0" smtClean="0">
                <a:latin typeface="宋体" panose="02010600030101010101" pitchFamily="2" charset="-122"/>
              </a:rPr>
              <a:t>元　</a:t>
            </a:r>
            <a:endParaRPr lang="en-US" altLang="zh-CN" sz="3200" dirty="0" smtClean="0">
              <a:latin typeface="宋体" panose="02010600030101010101" pitchFamily="2" charset="-122"/>
            </a:endParaRPr>
          </a:p>
        </p:txBody>
      </p:sp>
      <p:pic>
        <p:nvPicPr>
          <p:cNvPr id="119" name="Picture 34">
            <a:hlinkClick r:id="rId5" action="ppaction://hlinksldjump"/>
          </p:cNvPr>
          <p:cNvPicPr>
            <a:picLocks noChangeArrowheads="1"/>
          </p:cNvPicPr>
          <p:nvPr/>
        </p:nvPicPr>
        <p:blipFill>
          <a:blip r:embed="rId6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322" y="5643578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5929322" y="6000768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7" grpId="0"/>
      <p:bldP spid="1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000100" y="1214422"/>
            <a:ext cx="7429552" cy="3564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我们学会计算一位小数的加、减法</a:t>
            </a:r>
            <a:r>
              <a:rPr lang="en-US" altLang="en-US" sz="4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并根据所学知识解决生活中的实际问题。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1387</Words>
  <Application>WPS 演示</Application>
  <PresentationFormat>全屏显示(4:3)</PresentationFormat>
  <Paragraphs>332</Paragraphs>
  <Slides>24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人教版数学三年级下册第7单元</dc:title>
  <dc:creator>吉林梓翰教育图书有限公司</dc:creator>
  <cp:lastModifiedBy>lenovop</cp:lastModifiedBy>
  <cp:revision>1282</cp:revision>
  <dcterms:created xsi:type="dcterms:W3CDTF">2015-11-21T07:20:00Z</dcterms:created>
  <dcterms:modified xsi:type="dcterms:W3CDTF">2021-11-01T03:07:09Z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